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9"/>
    <p:sldId id="264" r:id="rId10"/>
    <p:sldId id="265" r:id="rId11"/>
    <p:sldId id="278" r:id="rId8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10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IDNIGHT">
    <p:bg>
      <p:bgPr>
        <a:solidFill>
          <a:srgbClr val="080A0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01168" y="201168"/>
            <a:ext cx="11786616" cy="6455664"/>
          </a:xfrm>
          <a:prstGeom prst="rect">
            <a:avLst/>
          </a:prstGeom>
          <a:solidFill>
            <a:srgbClr val="080A0D">
              <a:alpha val="0"/>
            </a:srgbClr>
          </a:solidFill>
          <a:ln w="7620">
            <a:solidFill>
              <a:srgbClr val="C1A46B">
                <a:alpha val="2200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75488" y="246888"/>
            <a:ext cx="246888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80" b="1" spc="28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 DA SERRA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Relationship Id="rId5" Type="http://schemas.openxmlformats.org/officeDocument/2006/relationships/image" Target="../media/image2.png"/><Relationship Id="rId6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9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-1-2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7.png"/><Relationship Id="rId7" Type="http://schemas.openxmlformats.org/officeDocument/2006/relationships/image" Target="../media/image8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image" Target="../media/image-2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2-1.jpeg"/><Relationship Id="rId2" Type="http://schemas.openxmlformats.org/officeDocument/2006/relationships/image" Target="../media/image-22-2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Relationship Id="rId5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92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0"/>
            <a:ext cx="6720840" cy="6858000"/>
          </a:xfrm>
          <a:prstGeom prst="rect">
            <a:avLst/>
          </a:prstGeom>
          <a:solidFill>
            <a:srgbClr val="050608">
              <a:alpha val="84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" name="Shape 4"/>
          <p:cNvSpPr/>
          <p:nvPr/>
        </p:nvSpPr>
        <p:spPr>
          <a:xfrm>
            <a:off x="749808" y="5010912"/>
            <a:ext cx="2423160" cy="438912"/>
          </a:xfrm>
          <a:prstGeom prst="rect">
            <a:avLst/>
          </a:prstGeom>
          <a:solidFill>
            <a:srgbClr val="C1A46B"/>
          </a:solidFill>
          <a:ln w="12700">
            <a:solidFill>
              <a:srgbClr val="C1A46B"/>
            </a:solidFill>
            <a:prstDash val="solid"/>
          </a:ln>
        </p:spPr>
        <p:txBody>
          <a:bodyPr/>
          <a:p/>
        </p:txBody>
      </p:sp>
      <p:sp>
        <p:nvSpPr>
          <p:cNvPr id="9" name="Text 5"/>
          <p:cNvSpPr/>
          <p:nvPr/>
        </p:nvSpPr>
        <p:spPr>
          <a:xfrm>
            <a:off x="841248" y="5138928"/>
            <a:ext cx="224028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80" kern="0" dirty="0">
                <a:solidFill>
                  <a:srgbClr val="0506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SEJA UM PARCEIRO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PROPOSTA COMERCIAL • ACESSO PRIVILEGIADO • SERRA CATARINENSE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</a:t>
            </a:r>
          </a:p>
        </p:txBody>
      </p:sp>
      <p:pic>
        <p:nvPicPr>
          <p:cNvPr id="26" name="Picture 25" descr="b177ea25-e021-4d09-83e4-811b29fa1b7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292608"/>
            <a:ext cx="4892040" cy="2450592"/>
          </a:xfrm>
          <a:prstGeom prst="rect">
            <a:avLst/>
          </a:prstGeom>
        </p:spPr>
      </p:pic>
      <p:pic>
        <p:nvPicPr>
          <p:cNvPr id="28" name="Picture 27" descr="logo_-_vet-1920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18704" y="736099"/>
            <a:ext cx="3291839" cy="1271001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49808" y="2615184"/>
            <a:ext cx="649224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100" b="1">
                <a:solidFill>
                  <a:srgbClr val="C1A46B"/>
                </a:solidFill>
                <a:latin typeface="Aptos"/>
              </a:rPr>
              <a:t>NETWORK DA SERRA EXPERIENCE  +  CDL DE LAGES APRESENTAM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" y="2999232"/>
            <a:ext cx="5989320" cy="130759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2300" b="0">
                <a:solidFill>
                  <a:srgbClr val="FAF8F4"/>
                </a:solidFill>
                <a:latin typeface="Georgia"/>
              </a:rPr>
              <a:t>A primeira imersão de negócios,</a:t>
            </a:r>
          </a:p>
          <a:p>
            <a:pPr>
              <a:spcAft>
                <a:spcPts val="0"/>
              </a:spcAft>
            </a:pPr>
            <a:r>
              <a:rPr sz="2300" b="0">
                <a:solidFill>
                  <a:srgbClr val="FAF8F4"/>
                </a:solidFill>
                <a:latin typeface="Georgia"/>
              </a:rPr>
              <a:t>networking e vinhos da Serra Catarinense.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" y="4434840"/>
            <a:ext cx="5486400" cy="47548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spcAft>
                <a:spcPts val="0"/>
              </a:spcAft>
            </a:pPr>
            <a:r>
              <a:rPr sz="1400" b="0">
                <a:solidFill>
                  <a:srgbClr val="CCC9C2"/>
                </a:solidFill>
                <a:latin typeface="Aptos"/>
              </a:rPr>
              <a:t>Uma jornada de conhecimento, relacionamento e novas possibilidades para empresários e marcas.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65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0"/>
            <a:ext cx="6766560" cy="6858000"/>
          </a:xfrm>
          <a:prstGeom prst="rect">
            <a:avLst/>
          </a:prstGeom>
          <a:solidFill>
            <a:srgbClr val="080A0D">
              <a:alpha val="9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CONCEITO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658368" y="1097280"/>
            <a:ext cx="64922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NÃO É APENAS UM EVENTO.</a:t>
            </a:r>
            <a:endParaRPr lang="en-US" sz="3100" dirty="0"/>
          </a:p>
          <a:p>
            <a:pPr indent="0" marL="0">
              <a:buNone/>
            </a:pPr>
            <a:r>
              <a:rPr lang="en-US" sz="31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É UMA EXPERIÊNCIA DE NEGÓCIOS.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76656" y="2651760"/>
            <a:ext cx="5303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Uma imersão prática e mão na massa para empresários, com mais de 8 palestrantes de todo o Brasil compartilhando expertises e estratégias reais de negócios.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676656" y="3703320"/>
            <a:ext cx="1682496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749808" y="3813048"/>
            <a:ext cx="15361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NETWORKING</a:t>
            </a:r>
            <a:endParaRPr lang="en-US" sz="830" dirty="0"/>
          </a:p>
        </p:txBody>
      </p:sp>
      <p:sp>
        <p:nvSpPr>
          <p:cNvPr id="10" name="Shape 7"/>
          <p:cNvSpPr/>
          <p:nvPr/>
        </p:nvSpPr>
        <p:spPr>
          <a:xfrm>
            <a:off x="2596896" y="3703320"/>
            <a:ext cx="1682496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2670048" y="3813048"/>
            <a:ext cx="15361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CONHECIMENTO</a:t>
            </a:r>
            <a:endParaRPr lang="en-US" sz="830" dirty="0"/>
          </a:p>
        </p:txBody>
      </p:sp>
      <p:sp>
        <p:nvSpPr>
          <p:cNvPr id="12" name="Shape 9"/>
          <p:cNvSpPr/>
          <p:nvPr/>
        </p:nvSpPr>
        <p:spPr>
          <a:xfrm>
            <a:off x="4517136" y="3703320"/>
            <a:ext cx="1682496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4590288" y="3813048"/>
            <a:ext cx="15361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NEGÓCIOS</a:t>
            </a:r>
            <a:endParaRPr lang="en-US" sz="830" dirty="0"/>
          </a:p>
        </p:txBody>
      </p:sp>
      <p:sp>
        <p:nvSpPr>
          <p:cNvPr id="14" name="Shape 11"/>
          <p:cNvSpPr/>
          <p:nvPr/>
        </p:nvSpPr>
        <p:spPr>
          <a:xfrm>
            <a:off x="676656" y="4233672"/>
            <a:ext cx="1682496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749808" y="4343400"/>
            <a:ext cx="15361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</a:t>
            </a:r>
            <a:endParaRPr lang="en-US" sz="830" dirty="0"/>
          </a:p>
        </p:txBody>
      </p:sp>
      <p:sp>
        <p:nvSpPr>
          <p:cNvPr id="16" name="Shape 13"/>
          <p:cNvSpPr/>
          <p:nvPr/>
        </p:nvSpPr>
        <p:spPr>
          <a:xfrm>
            <a:off x="2596896" y="4233672"/>
            <a:ext cx="1682496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2670048" y="4343400"/>
            <a:ext cx="15361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DESENVOLVIMENTO</a:t>
            </a:r>
            <a:endParaRPr lang="en-US" sz="830" dirty="0"/>
          </a:p>
        </p:txBody>
      </p:sp>
      <p:sp>
        <p:nvSpPr>
          <p:cNvPr id="18" name="Shape 15"/>
          <p:cNvSpPr/>
          <p:nvPr/>
        </p:nvSpPr>
        <p:spPr>
          <a:xfrm>
            <a:off x="4517136" y="4233672"/>
            <a:ext cx="1682496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4590288" y="4343400"/>
            <a:ext cx="1536192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RELACIONAMENTO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7223760" y="4315968"/>
            <a:ext cx="4069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“Porque grandes negócios não começam em uma proposta. Começam em uma conexão.”</a:t>
            </a:r>
            <a:endParaRPr lang="en-US" sz="1900" dirty="0"/>
          </a:p>
        </p:txBody>
      </p:sp>
      <p:sp>
        <p:nvSpPr>
          <p:cNvPr id="21" name="Text 18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IMERSÃO PRÁTICA • ATÉ 30 PARTICIPANTES • MAIS DE 8 PALESTRANTES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70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 VISÃO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9052560" cy="1225296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1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COLOCAR A SERRA CATARINENSE NO MAPA DOS GRANDES ENCONTROS EMPRESARIAIS.</a:t>
            </a:r>
            <a:endParaRPr lang="en-US" sz="3100" dirty="0"/>
          </a:p>
        </p:txBody>
      </p:sp>
      <p:sp>
        <p:nvSpPr>
          <p:cNvPr id="6" name="Text 3"/>
          <p:cNvSpPr/>
          <p:nvPr/>
        </p:nvSpPr>
        <p:spPr>
          <a:xfrm>
            <a:off x="676656" y="2560320"/>
            <a:ext cx="658368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Network da Serra nasce para valorizar o potencial empresarial da região, aproximar negócios, fortalecer relacionamentos e criar oportunidades para quem empreende e investe aqui.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76656" y="4069080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3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VALORIZAR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76656" y="44805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que é nosso.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3438144" y="4069080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3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CONECTAR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3438144" y="44805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quem faz acontecer.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6199632" y="4069080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3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FORTALECER</a:t>
            </a:r>
            <a:endParaRPr lang="en-US" sz="1100" dirty="0"/>
          </a:p>
        </p:txBody>
      </p:sp>
      <p:sp>
        <p:nvSpPr>
          <p:cNvPr id="12" name="Text 9"/>
          <p:cNvSpPr/>
          <p:nvPr/>
        </p:nvSpPr>
        <p:spPr>
          <a:xfrm>
            <a:off x="6199632" y="44805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ecossistema empresarial.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8961120" y="4069080"/>
            <a:ext cx="2331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3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EXPANDIR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8961120" y="44805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novas possibilidades.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LAGES • SERRA CATARINENSE • NOVAS POSSIBILIDADES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QUEM ESTÁ POR TRÁS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40080" y="987552"/>
            <a:ext cx="585216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AUTORIDADE, EXPERIÊNCIA E VISÃO.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40080" y="1828800"/>
            <a:ext cx="3794760" cy="4297680"/>
          </a:xfrm>
          <a:prstGeom prst="rect">
            <a:avLst/>
          </a:prstGeom>
          <a:solidFill>
            <a:srgbClr val="080A0D">
              <a:alpha val="85000"/>
            </a:srgbClr>
          </a:solidFill>
          <a:ln w="8890">
            <a:solidFill>
              <a:srgbClr val="C1A46B">
                <a:alpha val="4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4"/>
          <p:cNvSpPr/>
          <p:nvPr/>
        </p:nvSpPr>
        <p:spPr>
          <a:xfrm>
            <a:off x="4892040" y="1801368"/>
            <a:ext cx="62179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Jhoseâne</a:t>
            </a:r>
            <a:endParaRPr lang="en-US" sz="3300" dirty="0"/>
          </a:p>
          <a:p>
            <a:pPr indent="0" marL="0">
              <a:buNone/>
            </a:pPr>
            <a:r>
              <a:rPr lang="en-US" sz="33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Vicentte</a:t>
            </a:r>
            <a:endParaRPr lang="en-US" sz="3300" dirty="0"/>
          </a:p>
        </p:txBody>
      </p:sp>
      <p:sp>
        <p:nvSpPr>
          <p:cNvPr id="7" name="Text 5"/>
          <p:cNvSpPr/>
          <p:nvPr/>
        </p:nvSpPr>
        <p:spPr>
          <a:xfrm>
            <a:off x="4919472" y="2788920"/>
            <a:ext cx="5989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b="1" spc="11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EMPRESÁRIA • MENTORA • PALESTRANTE • TREINADORA • ESTRATEGISTA DE NEGÓCIOS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919472" y="3520440"/>
            <a:ext cx="6108192" cy="12618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 23+ anos empreendendo e 15+ em treinamentos e imersões, Jhoseâne conhece os desafios reais de construir e expandir negócios. Ela acredita na força da Serra Catarinense e escolheu realizar o Network aqui para movimentar o ecossistema e ajudar empresários a saírem com novas possibilidades de negócios e expansão.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919472" y="4956048"/>
            <a:ext cx="58978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spc="10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BELEZA  •  AUTOMOTIVO  •  LOCAÇÕES  •  HOSPEDAGEM  •  EDUCAÇÃO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919472" y="5468112"/>
            <a:ext cx="589788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“Acredito na força da Serra Catarinense. Quero movimentar o que é nosso e abrir caminhos para novos negócios.”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VISÃO REGIONAL • EXPERIÊNCIA PRÁTICA • NOVAS POSSIBILIDADES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4</a:t>
            </a:r>
          </a:p>
        </p:txBody>
      </p:sp>
      <p:pic>
        <p:nvPicPr>
          <p:cNvPr id="26" name="Picture 25" descr="jhosean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1755648"/>
            <a:ext cx="3822191" cy="449884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46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KNOW-HOW POR TRÁS DA EXPERIÊNCIA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40080" y="1051560"/>
            <a:ext cx="6537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EXPERIÊNCIA CONSTRUÍDA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QUEM VIVE NEGÓCIOS.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58368" y="2880360"/>
            <a:ext cx="2834640" cy="1051560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59536" y="3044952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23+</a:t>
            </a:r>
            <a:endParaRPr lang="en-US" sz="3700" dirty="0"/>
          </a:p>
        </p:txBody>
      </p:sp>
      <p:sp>
        <p:nvSpPr>
          <p:cNvPr id="8" name="Text 5"/>
          <p:cNvSpPr/>
          <p:nvPr/>
        </p:nvSpPr>
        <p:spPr>
          <a:xfrm>
            <a:off x="859536" y="3739896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ANOS EMPREENDENDO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3813048" y="2880360"/>
            <a:ext cx="2834640" cy="1051560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4014216" y="3044952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15+</a:t>
            </a:r>
            <a:endParaRPr lang="en-US" sz="3700" dirty="0"/>
          </a:p>
        </p:txBody>
      </p:sp>
      <p:sp>
        <p:nvSpPr>
          <p:cNvPr id="11" name="Text 8"/>
          <p:cNvSpPr/>
          <p:nvPr/>
        </p:nvSpPr>
        <p:spPr>
          <a:xfrm>
            <a:off x="4014216" y="3739896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ANOS EM TREINAMENTOS E IMERSÕES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658368" y="4206240"/>
            <a:ext cx="2834640" cy="1051560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59536" y="4370832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15 MIL+</a:t>
            </a:r>
            <a:endParaRPr lang="en-US" sz="3700" dirty="0"/>
          </a:p>
        </p:txBody>
      </p:sp>
      <p:sp>
        <p:nvSpPr>
          <p:cNvPr id="14" name="Text 11"/>
          <p:cNvSpPr/>
          <p:nvPr/>
        </p:nvSpPr>
        <p:spPr>
          <a:xfrm>
            <a:off x="859536" y="5065776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PESSOAS ALCANÇADAS EM PALESTRAS</a:t>
            </a:r>
            <a:endParaRPr lang="en-US" sz="900" dirty="0"/>
          </a:p>
        </p:txBody>
      </p:sp>
      <p:sp>
        <p:nvSpPr>
          <p:cNvPr id="15" name="Shape 12"/>
          <p:cNvSpPr/>
          <p:nvPr/>
        </p:nvSpPr>
        <p:spPr>
          <a:xfrm>
            <a:off x="3813048" y="4206240"/>
            <a:ext cx="2834640" cy="1051560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4014216" y="4370832"/>
            <a:ext cx="2423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700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MULTI</a:t>
            </a:r>
            <a:endParaRPr lang="en-US" sz="3700" dirty="0"/>
          </a:p>
        </p:txBody>
      </p:sp>
      <p:sp>
        <p:nvSpPr>
          <p:cNvPr id="17" name="Text 14"/>
          <p:cNvSpPr/>
          <p:nvPr/>
        </p:nvSpPr>
        <p:spPr>
          <a:xfrm>
            <a:off x="4014216" y="5065776"/>
            <a:ext cx="242316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EMPRESÁRIA EM DIFERENTES SEGMENTOS</a:t>
            </a:r>
            <a:endParaRPr lang="en-US" sz="900" dirty="0"/>
          </a:p>
        </p:txBody>
      </p:sp>
      <p:sp>
        <p:nvSpPr>
          <p:cNvPr id="18" name="Text 15"/>
          <p:cNvSpPr/>
          <p:nvPr/>
        </p:nvSpPr>
        <p:spPr>
          <a:xfrm>
            <a:off x="7726680" y="2542032"/>
            <a:ext cx="36576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“O Network da Serra nasce da experiência prática de quem conhece os desafios de empreender, construir marcas, liderar equipes, gerar negócios e criar conexões.”</a:t>
            </a:r>
            <a:endParaRPr lang="en-US" sz="1900" dirty="0"/>
          </a:p>
        </p:txBody>
      </p:sp>
      <p:sp>
        <p:nvSpPr>
          <p:cNvPr id="19" name="Text 16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 PRÁTICA • ESTRATÉGIA • EXECUÇÃO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42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ECOSSISTEMA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987552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 ECOSSISTEMA FEITO PARA CONECTAR.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76656" y="2331720"/>
            <a:ext cx="2395728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749808" y="2441448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EMPRESÁRIOS</a:t>
            </a:r>
            <a:endParaRPr lang="en-US" sz="830" dirty="0"/>
          </a:p>
        </p:txBody>
      </p:sp>
      <p:sp>
        <p:nvSpPr>
          <p:cNvPr id="8" name="Shape 5"/>
          <p:cNvSpPr/>
          <p:nvPr/>
        </p:nvSpPr>
        <p:spPr>
          <a:xfrm>
            <a:off x="3465576" y="2331720"/>
            <a:ext cx="2395728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3538728" y="2441448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EMPREENDEDORES</a:t>
            </a:r>
            <a:endParaRPr lang="en-US" sz="830" dirty="0"/>
          </a:p>
        </p:txBody>
      </p:sp>
      <p:sp>
        <p:nvSpPr>
          <p:cNvPr id="10" name="Shape 7"/>
          <p:cNvSpPr/>
          <p:nvPr/>
        </p:nvSpPr>
        <p:spPr>
          <a:xfrm>
            <a:off x="6254496" y="2331720"/>
            <a:ext cx="2395728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327648" y="2441448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LÍDERES</a:t>
            </a:r>
            <a:endParaRPr lang="en-US" sz="830" dirty="0"/>
          </a:p>
        </p:txBody>
      </p:sp>
      <p:sp>
        <p:nvSpPr>
          <p:cNvPr id="12" name="Shape 9"/>
          <p:cNvSpPr/>
          <p:nvPr/>
        </p:nvSpPr>
        <p:spPr>
          <a:xfrm>
            <a:off x="9043416" y="2331720"/>
            <a:ext cx="2395728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9116568" y="2441448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INVESTIDORES</a:t>
            </a:r>
            <a:endParaRPr lang="en-US" sz="830" dirty="0"/>
          </a:p>
        </p:txBody>
      </p:sp>
      <p:sp>
        <p:nvSpPr>
          <p:cNvPr id="14" name="Shape 11"/>
          <p:cNvSpPr/>
          <p:nvPr/>
        </p:nvSpPr>
        <p:spPr>
          <a:xfrm>
            <a:off x="676656" y="2990088"/>
            <a:ext cx="2395728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749808" y="3099816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PROFISSIONAIS</a:t>
            </a:r>
            <a:endParaRPr lang="en-US" sz="830" dirty="0"/>
          </a:p>
        </p:txBody>
      </p:sp>
      <p:sp>
        <p:nvSpPr>
          <p:cNvPr id="16" name="Shape 13"/>
          <p:cNvSpPr/>
          <p:nvPr/>
        </p:nvSpPr>
        <p:spPr>
          <a:xfrm>
            <a:off x="3465576" y="2990088"/>
            <a:ext cx="2395728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3538728" y="3099816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MARCAS</a:t>
            </a:r>
            <a:endParaRPr lang="en-US" sz="830" dirty="0"/>
          </a:p>
        </p:txBody>
      </p:sp>
      <p:sp>
        <p:nvSpPr>
          <p:cNvPr id="18" name="Shape 15"/>
          <p:cNvSpPr/>
          <p:nvPr/>
        </p:nvSpPr>
        <p:spPr>
          <a:xfrm>
            <a:off x="6254496" y="2990088"/>
            <a:ext cx="2395728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6327648" y="3099816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PARCEIROS</a:t>
            </a:r>
            <a:endParaRPr lang="en-US" sz="830" dirty="0"/>
          </a:p>
        </p:txBody>
      </p:sp>
      <p:sp>
        <p:nvSpPr>
          <p:cNvPr id="20" name="Shape 17"/>
          <p:cNvSpPr/>
          <p:nvPr/>
        </p:nvSpPr>
        <p:spPr>
          <a:xfrm>
            <a:off x="9043416" y="2990088"/>
            <a:ext cx="2395728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/>
          <p:nvPr/>
        </p:nvSpPr>
        <p:spPr>
          <a:xfrm>
            <a:off x="9116568" y="3099816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TALENTOS</a:t>
            </a:r>
            <a:endParaRPr lang="en-US" sz="830" dirty="0"/>
          </a:p>
        </p:txBody>
      </p:sp>
      <p:sp>
        <p:nvSpPr>
          <p:cNvPr id="22" name="Shape 19"/>
          <p:cNvSpPr/>
          <p:nvPr/>
        </p:nvSpPr>
        <p:spPr>
          <a:xfrm>
            <a:off x="676656" y="3977640"/>
            <a:ext cx="2788920" cy="1078992"/>
          </a:xfrm>
          <a:prstGeom prst="rect">
            <a:avLst/>
          </a:prstGeom>
          <a:solidFill>
            <a:srgbClr val="551E2B"/>
          </a:solidFill>
          <a:ln w="1270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Text 20"/>
          <p:cNvSpPr/>
          <p:nvPr/>
        </p:nvSpPr>
        <p:spPr>
          <a:xfrm>
            <a:off x="932688" y="4160520"/>
            <a:ext cx="22677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ATÉ 30</a:t>
            </a:r>
            <a:endParaRPr lang="en-US" sz="2900" dirty="0"/>
          </a:p>
        </p:txBody>
      </p:sp>
      <p:sp>
        <p:nvSpPr>
          <p:cNvPr id="24" name="Text 21"/>
          <p:cNvSpPr/>
          <p:nvPr/>
        </p:nvSpPr>
        <p:spPr>
          <a:xfrm>
            <a:off x="914400" y="4663440"/>
            <a:ext cx="23317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PARTICIPANTES SELECIONADOS</a:t>
            </a:r>
            <a:endParaRPr lang="en-US" sz="850" dirty="0"/>
          </a:p>
        </p:txBody>
      </p:sp>
      <p:sp>
        <p:nvSpPr>
          <p:cNvPr id="25" name="Text 22"/>
          <p:cNvSpPr/>
          <p:nvPr/>
        </p:nvSpPr>
        <p:spPr>
          <a:xfrm>
            <a:off x="3886200" y="3886200"/>
            <a:ext cx="6995160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ATÉ 30 EMPRESÁRIOS. MAIS DE 8 PALESTRANTES DO BRASIL. UMA IMERSÃO PRÁTICA, MÃO NA MASSA, COM ESTRATÉGIAS REAIS DE NEGÓCIOS.</a:t>
            </a:r>
            <a:endParaRPr lang="en-US" sz="2200" dirty="0"/>
          </a:p>
        </p:txBody>
      </p:sp>
      <p:sp>
        <p:nvSpPr>
          <p:cNvPr id="26" name="Text 23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QUALIDADE ACIMA DE QUANTIDADE • CONTEÚDO APLICÁVEL • CONEXÕES REAIS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POR QUE SUA MARCA?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987552"/>
            <a:ext cx="777240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POR QUE SUA MARCA DEVE ESTAR
DENTRO DESTA IMERSÃO?</a:t>
            </a:r>
            <a:endParaRPr lang="en-US" sz="3300" dirty="0"/>
          </a:p>
          <a:p>
            <a:pPr indent="0" marL="0">
              <a:buNone/>
            </a:pPr>
            <a:r>
              <a:rPr lang="en-US" sz="33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/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658368" y="2331720"/>
            <a:ext cx="3383280" cy="1243584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41248" y="249631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408176" y="25146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POSICIONAMENTO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1408176" y="2862072"/>
            <a:ext cx="2331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Associe sua marca a uma experiência empresarial premium.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4389120" y="2331720"/>
            <a:ext cx="3383280" cy="1243584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572000" y="249631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1700" dirty="0"/>
          </a:p>
        </p:txBody>
      </p:sp>
      <p:sp>
        <p:nvSpPr>
          <p:cNvPr id="10" name="Text 8"/>
          <p:cNvSpPr/>
          <p:nvPr/>
        </p:nvSpPr>
        <p:spPr>
          <a:xfrm>
            <a:off x="5138928" y="25146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VISIBILIDADE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138928" y="2862072"/>
            <a:ext cx="2331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Esteja presente antes, durante e depois do encontro.</a:t>
            </a:r>
            <a:endParaRPr lang="en-US" sz="1150" dirty="0"/>
          </a:p>
        </p:txBody>
      </p:sp>
      <p:sp>
        <p:nvSpPr>
          <p:cNvPr id="12" name="Shape 10"/>
          <p:cNvSpPr/>
          <p:nvPr/>
        </p:nvSpPr>
        <p:spPr>
          <a:xfrm>
            <a:off x="8119872" y="2331720"/>
            <a:ext cx="3383280" cy="1243584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302752" y="249631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1700" dirty="0"/>
          </a:p>
        </p:txBody>
      </p:sp>
      <p:sp>
        <p:nvSpPr>
          <p:cNvPr id="14" name="Text 12"/>
          <p:cNvSpPr/>
          <p:nvPr/>
        </p:nvSpPr>
        <p:spPr>
          <a:xfrm>
            <a:off x="8869680" y="251460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RELACIONAMENTO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8869680" y="2862072"/>
            <a:ext cx="2331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Crie conexões com empresários e potenciais clientes.</a:t>
            </a:r>
            <a:endParaRPr lang="en-US" sz="1150" dirty="0"/>
          </a:p>
        </p:txBody>
      </p:sp>
      <p:sp>
        <p:nvSpPr>
          <p:cNvPr id="16" name="Shape 14"/>
          <p:cNvSpPr/>
          <p:nvPr/>
        </p:nvSpPr>
        <p:spPr>
          <a:xfrm>
            <a:off x="658368" y="3840480"/>
            <a:ext cx="3383280" cy="1243584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841248" y="400507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408176" y="402336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1408176" y="4370832"/>
            <a:ext cx="2331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Leve sua marca para dentro da jornada do participante.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4389120" y="3840480"/>
            <a:ext cx="3383280" cy="1243584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4572000" y="400507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05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5138928" y="402336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NEGÓCIOS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5138928" y="4370832"/>
            <a:ext cx="2331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Transforme encontros em oportunidades comerciais.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8119872" y="3840480"/>
            <a:ext cx="3383280" cy="1243584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8302752" y="4005072"/>
            <a:ext cx="411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06</a:t>
            </a:r>
            <a:endParaRPr lang="en-US" sz="1700" dirty="0"/>
          </a:p>
        </p:txBody>
      </p:sp>
      <p:sp>
        <p:nvSpPr>
          <p:cNvPr id="26" name="Text 24"/>
          <p:cNvSpPr/>
          <p:nvPr/>
        </p:nvSpPr>
        <p:spPr>
          <a:xfrm>
            <a:off x="8869680" y="4023360"/>
            <a:ext cx="23774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PRESENÇA REGIONAL</a:t>
            </a:r>
            <a:endParaRPr lang="en-US" sz="850" dirty="0"/>
          </a:p>
        </p:txBody>
      </p:sp>
      <p:sp>
        <p:nvSpPr>
          <p:cNvPr id="27" name="Text 25"/>
          <p:cNvSpPr/>
          <p:nvPr/>
        </p:nvSpPr>
        <p:spPr>
          <a:xfrm>
            <a:off x="8869680" y="4370832"/>
            <a:ext cx="23317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Fortaleça sua marca no ecossistema da Serra.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POSICIONAMENTO • EXPERIÊNCIA • RELACIONAMENTO • VISIBILIDADE • CONEXÕES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34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ALÉM DA EXPOSIÇÃO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969264"/>
            <a:ext cx="8595360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SUA MARCA PODE SIMPLESMENTE APARECER.</a:t>
            </a:r>
            <a:endParaRPr lang="en-US" sz="3300" dirty="0"/>
          </a:p>
          <a:p>
            <a:pPr indent="0" marL="0">
              <a:buNone/>
            </a:pPr>
            <a:r>
              <a:rPr lang="en-US" sz="33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 PODE SER LEMBRADA.</a:t>
            </a:r>
            <a:endParaRPr lang="en-US" sz="3300" dirty="0"/>
          </a:p>
        </p:txBody>
      </p:sp>
      <p:sp>
        <p:nvSpPr>
          <p:cNvPr id="6" name="Shape 3"/>
          <p:cNvSpPr/>
          <p:nvPr/>
        </p:nvSpPr>
        <p:spPr>
          <a:xfrm>
            <a:off x="658368" y="2331720"/>
            <a:ext cx="3977640" cy="3063240"/>
          </a:xfrm>
          <a:prstGeom prst="rect">
            <a:avLst/>
          </a:prstGeom>
          <a:solidFill>
            <a:srgbClr val="12161C">
              <a:alpha val="96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932688" y="2670048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PRESENÇA PASSIVA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932688" y="3218688"/>
            <a:ext cx="3017520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90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</a:t>
            </a:r>
            <a:endParaRPr lang="en-US" sz="19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90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Banner</a:t>
            </a:r>
            <a:endParaRPr lang="en-US" sz="19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90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Menção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4910328" y="3520440"/>
            <a:ext cx="1024128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spc="21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VERSUS</a:t>
            </a:r>
            <a:endParaRPr lang="en-US" sz="900" dirty="0"/>
          </a:p>
        </p:txBody>
      </p:sp>
      <p:sp>
        <p:nvSpPr>
          <p:cNvPr id="10" name="Shape 7"/>
          <p:cNvSpPr/>
          <p:nvPr/>
        </p:nvSpPr>
        <p:spPr>
          <a:xfrm>
            <a:off x="6217920" y="2331720"/>
            <a:ext cx="5230368" cy="3063240"/>
          </a:xfrm>
          <a:prstGeom prst="rect">
            <a:avLst/>
          </a:prstGeom>
          <a:solidFill>
            <a:srgbClr val="12161C">
              <a:alpha val="96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6537960" y="2670048"/>
            <a:ext cx="40233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 DE MARCA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537960" y="3127248"/>
            <a:ext cx="402336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6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Presença</a:t>
            </a:r>
            <a:endParaRPr lang="en-US" sz="16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6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Relacionamento</a:t>
            </a:r>
            <a:endParaRPr lang="en-US" sz="16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6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Ativação</a:t>
            </a:r>
            <a:endParaRPr lang="en-US" sz="16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6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Conteúdo</a:t>
            </a:r>
            <a:endParaRPr lang="en-US" sz="16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6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Networking</a:t>
            </a:r>
            <a:endParaRPr lang="en-US" sz="16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6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Memória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676656" y="5733288"/>
            <a:ext cx="105156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5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“Não queremos apenas exibir marcas. Queremos criar experiências em que elas sejam percebidas, vividas e lembradas.”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 APARECER PARA PERTENCER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88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0"/>
            <a:ext cx="6309360" cy="6858000"/>
          </a:xfrm>
          <a:prstGeom prst="rect">
            <a:avLst/>
          </a:prstGeom>
          <a:solidFill>
            <a:srgbClr val="080A0D">
              <a:alpha val="93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2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 NA SERRA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658368" y="1051560"/>
            <a:ext cx="5303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9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CONEXÕES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ENTRE VINHEDOS</a:t>
            </a:r>
            <a:endParaRPr lang="en-US" sz="3900" dirty="0"/>
          </a:p>
        </p:txBody>
      </p:sp>
      <p:sp>
        <p:nvSpPr>
          <p:cNvPr id="7" name="Text 4"/>
          <p:cNvSpPr/>
          <p:nvPr/>
        </p:nvSpPr>
        <p:spPr>
          <a:xfrm>
            <a:off x="685800" y="2816352"/>
            <a:ext cx="525780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>
              <a:spcAft>
                <a:spcPts val="300"/>
              </a:spcAft>
            </a:pPr>
            <a:r>
              <a:rPr sz="1450">
                <a:solidFill>
                  <a:srgbClr val="FAF8F4"/>
                </a:solidFill>
                <a:latin typeface="Aptos"/>
              </a:rPr>
              <a:t>Experiência na Vinícola d’alture, Serra Catarinense</a:t>
            </a:r>
          </a:p>
          <a:p>
            <a:pPr>
              <a:spcAft>
                <a:spcPts val="300"/>
              </a:spcAft>
            </a:pPr>
            <a:r>
              <a:rPr sz="1450">
                <a:solidFill>
                  <a:srgbClr val="FAF8F4"/>
                </a:solidFill>
                <a:latin typeface="Aptos"/>
              </a:rPr>
              <a:t>Degustação e experiência enogastronômica</a:t>
            </a:r>
          </a:p>
          <a:p>
            <a:pPr>
              <a:spcAft>
                <a:spcPts val="300"/>
              </a:spcAft>
            </a:pPr>
            <a:r>
              <a:rPr sz="1450">
                <a:solidFill>
                  <a:srgbClr val="FAF8F4"/>
                </a:solidFill>
                <a:latin typeface="Aptos"/>
              </a:rPr>
              <a:t>Rodada de negócios</a:t>
            </a:r>
          </a:p>
          <a:p>
            <a:pPr>
              <a:spcAft>
                <a:spcPts val="300"/>
              </a:spcAft>
            </a:pPr>
            <a:r>
              <a:rPr sz="1450">
                <a:solidFill>
                  <a:srgbClr val="FAF8F4"/>
                </a:solidFill>
                <a:latin typeface="Aptos"/>
              </a:rPr>
              <a:t>Hot seat para desafios e oportunidades reais</a:t>
            </a:r>
          </a:p>
          <a:p>
            <a:pPr>
              <a:spcAft>
                <a:spcPts val="300"/>
              </a:spcAft>
            </a:pPr>
            <a:r>
              <a:rPr sz="1450">
                <a:solidFill>
                  <a:srgbClr val="FAF8F4"/>
                </a:solidFill>
                <a:latin typeface="Aptos"/>
              </a:rPr>
              <a:t>Conexões entre empresários e marcas</a:t>
            </a:r>
          </a:p>
          <a:p>
            <a:pPr>
              <a:spcAft>
                <a:spcPts val="300"/>
              </a:spcAft>
            </a:pPr>
            <a:r>
              <a:rPr sz="1450">
                <a:solidFill>
                  <a:srgbClr val="FAF8F4"/>
                </a:solidFill>
                <a:latin typeface="Aptos"/>
              </a:rPr>
              <a:t>Valorização de produtores e talentos locais</a:t>
            </a:r>
          </a:p>
          <a:p>
            <a:pPr>
              <a:spcAft>
                <a:spcPts val="300"/>
              </a:spcAft>
            </a:pPr>
            <a:r>
              <a:rPr sz="1450">
                <a:solidFill>
                  <a:srgbClr val="FAF8F4"/>
                </a:solidFill>
                <a:latin typeface="Aptos"/>
              </a:rPr>
              <a:t>Presença das marcas integrada à experiência</a:t>
            </a:r>
          </a:p>
          <a:p>
            <a:pPr>
              <a:spcAft>
                <a:spcPts val="300"/>
              </a:spcAft>
            </a:pPr>
            <a:r>
              <a:rPr sz="1450">
                <a:solidFill>
                  <a:srgbClr val="FAF8F4"/>
                </a:solidFill>
                <a:latin typeface="Aptos"/>
              </a:rPr>
              <a:t>Conteúdo e registros desse encontro</a:t>
            </a:r>
          </a:p>
        </p:txBody>
      </p:sp>
      <p:sp>
        <p:nvSpPr>
          <p:cNvPr id="8" name="Text 5"/>
          <p:cNvSpPr/>
          <p:nvPr/>
        </p:nvSpPr>
        <p:spPr>
          <a:xfrm>
            <a:off x="7086600" y="4800600"/>
            <a:ext cx="425196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8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“Uma experiência calorosa para fortalecer vínculos, abrir conversas e transformar conexão em movimento.”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VINÍCOLA • NEGÓCIOS • HOT SEAT • DEGUSTAÇÃO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9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5800" y="2432304"/>
            <a:ext cx="5394960" cy="29260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200" b="1">
                <a:solidFill>
                  <a:srgbClr val="C1A46B"/>
                </a:solidFill>
                <a:latin typeface="Aptos"/>
              </a:rPr>
              <a:t>3º DIA  /  VINÍCOLA D’ALTURE</a:t>
            </a:r>
          </a:p>
        </p:txBody>
      </p:sp>
      <p:pic>
        <p:nvPicPr>
          <p:cNvPr id="27" name="Picture 26" descr="dalture-transparent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45110" y="932688"/>
            <a:ext cx="3443499" cy="159105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11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10312" y="210312"/>
            <a:ext cx="11768328" cy="6446520"/>
          </a:xfrm>
          <a:prstGeom prst="rect">
            <a:avLst/>
          </a:prstGeom>
          <a:noFill/>
          <a:ln w="6350">
            <a:solidFill>
              <a:srgbClr val="3A373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475488" y="356616"/>
            <a:ext cx="6217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800" b="1">
                <a:solidFill>
                  <a:srgbClr val="C1A46B"/>
                </a:solidFill>
                <a:latin typeface="Aptos"/>
              </a:rPr>
              <a:t>N E T W O R K   D A   S E R R 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960120"/>
            <a:ext cx="10972800" cy="1024128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3400" b="0">
                <a:solidFill>
                  <a:srgbClr val="FAF8F4"/>
                </a:solidFill>
                <a:latin typeface="Georgia"/>
              </a:rPr>
              <a:t>UM ECOSSISTEMA CONSTRUÍDO</a:t>
            </a:r>
          </a:p>
          <a:p>
            <a:pPr algn="l"/>
            <a:r>
              <a:rPr sz="3400" b="0">
                <a:solidFill>
                  <a:srgbClr val="FAF8F4"/>
                </a:solidFill>
                <a:latin typeface="Georgia"/>
              </a:rPr>
              <a:t>COM QUEM ACREDITA NA SERRA.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2157984"/>
            <a:ext cx="201168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C1A46B"/>
                </a:solidFill>
                <a:latin typeface="Aptos"/>
              </a:rPr>
              <a:t>REALIZAÇÃO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29400" y="2157984"/>
            <a:ext cx="3931920" cy="2286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000" b="1">
                <a:solidFill>
                  <a:srgbClr val="C1A46B"/>
                </a:solidFill>
                <a:latin typeface="Aptos"/>
              </a:rPr>
              <a:t>APOIO INSTITUCIONAL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2386584"/>
            <a:ext cx="3566160" cy="178308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658368" y="4050791"/>
            <a:ext cx="10881360" cy="10972"/>
          </a:xfrm>
          <a:prstGeom prst="rect">
            <a:avLst/>
          </a:prstGeom>
          <a:solidFill>
            <a:srgbClr val="50483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67512" y="4251960"/>
            <a:ext cx="8229600" cy="301752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1100" b="1">
                <a:solidFill>
                  <a:srgbClr val="C1A46B"/>
                </a:solidFill>
                <a:latin typeface="Aptos"/>
              </a:rPr>
              <a:t>MARCAS QUE JÁ APOIAM O NETWORK DA SERRA</a:t>
            </a:r>
          </a:p>
        </p:txBody>
      </p:sp>
      <p:pic>
        <p:nvPicPr>
          <p:cNvPr id="13" name="Picture 12" descr="vi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8640" y="4681728"/>
            <a:ext cx="1690047" cy="114300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40080" y="5916168"/>
            <a:ext cx="2487168" cy="283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B5B5B3"/>
                </a:solidFill>
                <a:latin typeface="Aptos"/>
              </a:rPr>
              <a:t>VIEL RESIDENCE</a:t>
            </a:r>
          </a:p>
        </p:txBody>
      </p:sp>
      <p:pic>
        <p:nvPicPr>
          <p:cNvPr id="15" name="Picture 14" descr="le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32275" y="4800600"/>
            <a:ext cx="1917192" cy="93268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447287" y="5916168"/>
            <a:ext cx="2487168" cy="283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B5B5B3"/>
                </a:solidFill>
                <a:latin typeface="Aptos"/>
              </a:rPr>
              <a:t>LÉO MECÂNICA</a:t>
            </a:r>
          </a:p>
        </p:txBody>
      </p:sp>
      <p:pic>
        <p:nvPicPr>
          <p:cNvPr id="17" name="Picture 16" descr="maison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1861" y="4626864"/>
            <a:ext cx="1172436" cy="118872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254496" y="5916168"/>
            <a:ext cx="2487168" cy="283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B5B5B3"/>
                </a:solidFill>
                <a:latin typeface="Aptos"/>
              </a:rPr>
              <a:t>MAISON MAVIE</a:t>
            </a:r>
          </a:p>
        </p:txBody>
      </p:sp>
      <p:pic>
        <p:nvPicPr>
          <p:cNvPr id="19" name="Picture 18" descr="sabores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79331" y="4800600"/>
            <a:ext cx="2051913" cy="932688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9061703" y="5916168"/>
            <a:ext cx="2487168" cy="283464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ctr"/>
            <a:r>
              <a:rPr sz="900" b="1">
                <a:solidFill>
                  <a:srgbClr val="B5B5B3"/>
                </a:solidFill>
                <a:latin typeface="Aptos"/>
              </a:rPr>
              <a:t>SABORES IRRESISTÍVEIS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4632" y="6473952"/>
            <a:ext cx="8229600" cy="137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 b="0">
                <a:solidFill>
                  <a:srgbClr val="B5B5B3"/>
                </a:solidFill>
                <a:latin typeface="Aptos"/>
              </a:rPr>
              <a:t>CONEXÕES LOCAIS • VALORIZAÇÃO DA SERRA CATARINENSE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192256" y="6473952"/>
            <a:ext cx="347472" cy="137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 b="0">
                <a:solidFill>
                  <a:srgbClr val="B5B5B3"/>
                </a:solidFill>
                <a:latin typeface="Aptos"/>
              </a:rPr>
              <a:t>10</a:t>
            </a:r>
          </a:p>
        </p:txBody>
      </p:sp>
      <p:pic>
        <p:nvPicPr>
          <p:cNvPr id="24" name="Picture 23" descr="logo_-_vet-1920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00907" y="2651760"/>
            <a:ext cx="2794544" cy="10789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JORNADA DA MARCA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960120"/>
            <a:ext cx="768096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SUA MARCA ANTES, DURANTE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 DEPOIS DO EVENTO.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58368" y="2331720"/>
            <a:ext cx="3401568" cy="2971800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59536" y="2542032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300" dirty="0"/>
          </a:p>
        </p:txBody>
      </p:sp>
      <p:sp>
        <p:nvSpPr>
          <p:cNvPr id="6" name="Text 4"/>
          <p:cNvSpPr/>
          <p:nvPr/>
        </p:nvSpPr>
        <p:spPr>
          <a:xfrm>
            <a:off x="1527048" y="26334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ANTES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914400" y="3246120"/>
            <a:ext cx="28803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Página oficial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Reels e Stories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Campanhas digitais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Materiais de divulgação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Conteúdos de aquecimento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434840" y="2331720"/>
            <a:ext cx="3401568" cy="2971800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4636008" y="2542032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300" dirty="0"/>
          </a:p>
        </p:txBody>
      </p:sp>
      <p:sp>
        <p:nvSpPr>
          <p:cNvPr id="10" name="Text 8"/>
          <p:cNvSpPr/>
          <p:nvPr/>
        </p:nvSpPr>
        <p:spPr>
          <a:xfrm>
            <a:off x="5303520" y="26334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DURANTE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4690872" y="3246120"/>
            <a:ext cx="28803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Palco e telas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Networking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Conteúdo audiovisual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Ativações de marca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 com participantes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211312" y="2331720"/>
            <a:ext cx="3401568" cy="2971800"/>
          </a:xfrm>
          <a:prstGeom prst="rect">
            <a:avLst/>
          </a:prstGeom>
          <a:solidFill>
            <a:srgbClr val="12161C">
              <a:alpha val="97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8412480" y="2542032"/>
            <a:ext cx="502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300" dirty="0"/>
          </a:p>
        </p:txBody>
      </p:sp>
      <p:sp>
        <p:nvSpPr>
          <p:cNvPr id="14" name="Text 12"/>
          <p:cNvSpPr/>
          <p:nvPr/>
        </p:nvSpPr>
        <p:spPr>
          <a:xfrm>
            <a:off x="9079992" y="263347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DEPOIS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8467344" y="3246120"/>
            <a:ext cx="2880360" cy="1691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Conteúdo pós-evento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Registro audiovisual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Relacionamento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Experiências e conexões</a:t>
            </a:r>
            <a:endParaRPr lang="en-US" sz="130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Relatório de entregas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676656" y="5715000"/>
            <a:ext cx="8686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“A presença da sua marca não termina quando o evento termina.”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PRESENÇA CONTÍNUA • CONTEÚDO • RELACIONAMENTO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30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EXCLUSIVIDADE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932688"/>
            <a:ext cx="5669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0" b="1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POUCAS</a:t>
            </a:r>
            <a:endParaRPr lang="en-US" sz="7000" dirty="0"/>
          </a:p>
        </p:txBody>
      </p:sp>
      <p:sp>
        <p:nvSpPr>
          <p:cNvPr id="6" name="Text 3"/>
          <p:cNvSpPr/>
          <p:nvPr/>
        </p:nvSpPr>
        <p:spPr>
          <a:xfrm>
            <a:off x="658368" y="1874520"/>
            <a:ext cx="566928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200" b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MARCAS.</a:t>
            </a:r>
            <a:endParaRPr lang="en-US" sz="6200" dirty="0"/>
          </a:p>
        </p:txBody>
      </p:sp>
      <p:sp>
        <p:nvSpPr>
          <p:cNvPr id="7" name="Text 4"/>
          <p:cNvSpPr/>
          <p:nvPr/>
        </p:nvSpPr>
        <p:spPr>
          <a:xfrm>
            <a:off x="6126480" y="1325880"/>
            <a:ext cx="49377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3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MAIS PROTAGONISMO.</a:t>
            </a:r>
            <a:endParaRPr lang="en-US" sz="3300" dirty="0"/>
          </a:p>
        </p:txBody>
      </p:sp>
      <p:sp>
        <p:nvSpPr>
          <p:cNvPr id="8" name="Text 5"/>
          <p:cNvSpPr/>
          <p:nvPr/>
        </p:nvSpPr>
        <p:spPr>
          <a:xfrm>
            <a:off x="6144768" y="2286000"/>
            <a:ext cx="475488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preservar a experiência premium, as cotas serão limitadas. A exclusividade por categoria permite que cada parceiro tenha maior relevância e espaço para construir sua ativação.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676656" y="3931920"/>
            <a:ext cx="1719072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749808" y="4041648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AUTOMOTIVO</a:t>
            </a:r>
            <a:endParaRPr lang="en-US" sz="830" dirty="0"/>
          </a:p>
        </p:txBody>
      </p:sp>
      <p:sp>
        <p:nvSpPr>
          <p:cNvPr id="11" name="Shape 8"/>
          <p:cNvSpPr/>
          <p:nvPr/>
        </p:nvSpPr>
        <p:spPr>
          <a:xfrm>
            <a:off x="2624328" y="3931920"/>
            <a:ext cx="1719072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" name="Text 9"/>
          <p:cNvSpPr/>
          <p:nvPr/>
        </p:nvSpPr>
        <p:spPr>
          <a:xfrm>
            <a:off x="2697480" y="4041648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IMOBILIÁRIO</a:t>
            </a:r>
            <a:endParaRPr lang="en-US" sz="830" dirty="0"/>
          </a:p>
        </p:txBody>
      </p:sp>
      <p:sp>
        <p:nvSpPr>
          <p:cNvPr id="13" name="Shape 10"/>
          <p:cNvSpPr/>
          <p:nvPr/>
        </p:nvSpPr>
        <p:spPr>
          <a:xfrm>
            <a:off x="4572000" y="3931920"/>
            <a:ext cx="1719072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4" name="Text 11"/>
          <p:cNvSpPr/>
          <p:nvPr/>
        </p:nvSpPr>
        <p:spPr>
          <a:xfrm>
            <a:off x="4645152" y="4041648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FINANCEIRO</a:t>
            </a:r>
            <a:endParaRPr lang="en-US" sz="830" dirty="0"/>
          </a:p>
        </p:txBody>
      </p:sp>
      <p:sp>
        <p:nvSpPr>
          <p:cNvPr id="15" name="Shape 12"/>
          <p:cNvSpPr/>
          <p:nvPr/>
        </p:nvSpPr>
        <p:spPr>
          <a:xfrm>
            <a:off x="676656" y="4462272"/>
            <a:ext cx="1719072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749808" y="4572000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TECNOLOGIA</a:t>
            </a:r>
            <a:endParaRPr lang="en-US" sz="830" dirty="0"/>
          </a:p>
        </p:txBody>
      </p:sp>
      <p:sp>
        <p:nvSpPr>
          <p:cNvPr id="17" name="Shape 14"/>
          <p:cNvSpPr/>
          <p:nvPr/>
        </p:nvSpPr>
        <p:spPr>
          <a:xfrm>
            <a:off x="2624328" y="4462272"/>
            <a:ext cx="1719072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8" name="Text 15"/>
          <p:cNvSpPr/>
          <p:nvPr/>
        </p:nvSpPr>
        <p:spPr>
          <a:xfrm>
            <a:off x="2697480" y="4572000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BELEZA</a:t>
            </a:r>
            <a:endParaRPr lang="en-US" sz="830" dirty="0"/>
          </a:p>
        </p:txBody>
      </p:sp>
      <p:sp>
        <p:nvSpPr>
          <p:cNvPr id="19" name="Shape 16"/>
          <p:cNvSpPr/>
          <p:nvPr/>
        </p:nvSpPr>
        <p:spPr>
          <a:xfrm>
            <a:off x="4572000" y="4462272"/>
            <a:ext cx="1719072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0" name="Text 17"/>
          <p:cNvSpPr/>
          <p:nvPr/>
        </p:nvSpPr>
        <p:spPr>
          <a:xfrm>
            <a:off x="4645152" y="4572000"/>
            <a:ext cx="1572768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GASTRONOMIA</a:t>
            </a:r>
            <a:endParaRPr lang="en-US" sz="830" dirty="0"/>
          </a:p>
        </p:txBody>
      </p:sp>
      <p:sp>
        <p:nvSpPr>
          <p:cNvPr id="21" name="Shape 18"/>
          <p:cNvSpPr/>
          <p:nvPr/>
        </p:nvSpPr>
        <p:spPr>
          <a:xfrm>
            <a:off x="6601968" y="3886200"/>
            <a:ext cx="4343400" cy="960120"/>
          </a:xfrm>
          <a:prstGeom prst="rect">
            <a:avLst/>
          </a:prstGeom>
          <a:solidFill>
            <a:srgbClr val="12161C">
              <a:alpha val="98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6931152" y="4160520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PARCEIRO OFICIAL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8641080" y="4114800"/>
            <a:ext cx="1965960" cy="3383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 único parceiro poderá ocupar alguns segmentos.</a:t>
            </a:r>
            <a:endParaRPr lang="en-US" sz="1100" dirty="0"/>
          </a:p>
        </p:txBody>
      </p:sp>
      <p:sp>
        <p:nvSpPr>
          <p:cNvPr id="24" name="Text 21"/>
          <p:cNvSpPr/>
          <p:nvPr/>
        </p:nvSpPr>
        <p:spPr>
          <a:xfrm>
            <a:off x="6144768" y="5257800"/>
            <a:ext cx="4736592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“Quando poucas marcas ocupam o espaço, cada marca ganha mais relevância.”</a:t>
            </a:r>
            <a:endParaRPr lang="en-US" sz="1700" dirty="0"/>
          </a:p>
        </p:txBody>
      </p:sp>
      <p:sp>
        <p:nvSpPr>
          <p:cNvPr id="25" name="Text 22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ACESSO LIMITADO • RELEVÂNCIA AMPLIADA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28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ATIVAÇÕES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960120"/>
            <a:ext cx="65836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IMAGINE SUA MARCA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DENTRO DA EXPERIÊNCIA.</a:t>
            </a:r>
            <a:endParaRPr lang="en-US" sz="3400" dirty="0"/>
          </a:p>
        </p:txBody>
      </p:sp>
      <p:sp>
        <p:nvSpPr>
          <p:cNvPr id="6" name="Shape 3"/>
          <p:cNvSpPr/>
          <p:nvPr/>
        </p:nvSpPr>
        <p:spPr>
          <a:xfrm>
            <a:off x="658368" y="2395728"/>
            <a:ext cx="3364992" cy="1143000"/>
          </a:xfrm>
          <a:prstGeom prst="rect">
            <a:avLst/>
          </a:prstGeom>
          <a:solidFill>
            <a:srgbClr val="12161C">
              <a:alpha val="96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" name="Text 4"/>
          <p:cNvSpPr/>
          <p:nvPr/>
        </p:nvSpPr>
        <p:spPr>
          <a:xfrm>
            <a:off x="859536" y="262432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 CAR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859536" y="3035808"/>
            <a:ext cx="2889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 automotiva integrada ao evento.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370832" y="2395728"/>
            <a:ext cx="3364992" cy="1143000"/>
          </a:xfrm>
          <a:prstGeom prst="rect">
            <a:avLst/>
          </a:prstGeom>
          <a:solidFill>
            <a:srgbClr val="12161C">
              <a:alpha val="96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" name="Text 7"/>
          <p:cNvSpPr/>
          <p:nvPr/>
        </p:nvSpPr>
        <p:spPr>
          <a:xfrm>
            <a:off x="4572000" y="262432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BEAUTY EXPERIENCE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4572000" y="3035808"/>
            <a:ext cx="2889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Beleza e autocuidado.</a:t>
            </a:r>
            <a:endParaRPr lang="en-US" sz="1150" dirty="0"/>
          </a:p>
        </p:txBody>
      </p:sp>
      <p:sp>
        <p:nvSpPr>
          <p:cNvPr id="12" name="Shape 9"/>
          <p:cNvSpPr/>
          <p:nvPr/>
        </p:nvSpPr>
        <p:spPr>
          <a:xfrm>
            <a:off x="8083296" y="2395728"/>
            <a:ext cx="3364992" cy="1143000"/>
          </a:xfrm>
          <a:prstGeom prst="rect">
            <a:avLst/>
          </a:prstGeom>
          <a:solidFill>
            <a:srgbClr val="12161C">
              <a:alpha val="96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8284464" y="262432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EXPERIENCE LOUNGE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8284464" y="3035808"/>
            <a:ext cx="2889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Espaço exclusivo de relacionamento.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58368" y="3813048"/>
            <a:ext cx="3364992" cy="1143000"/>
          </a:xfrm>
          <a:prstGeom prst="rect">
            <a:avLst/>
          </a:prstGeom>
          <a:solidFill>
            <a:srgbClr val="12161C">
              <a:alpha val="96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859536" y="404164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INVESTIMENTO &amp; PATRIMÔNIO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859536" y="4453128"/>
            <a:ext cx="2889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Conteúdo e relacionamento para investidores.</a:t>
            </a:r>
            <a:endParaRPr lang="en-US" sz="1150" dirty="0"/>
          </a:p>
        </p:txBody>
      </p:sp>
      <p:sp>
        <p:nvSpPr>
          <p:cNvPr id="18" name="Shape 15"/>
          <p:cNvSpPr/>
          <p:nvPr/>
        </p:nvSpPr>
        <p:spPr>
          <a:xfrm>
            <a:off x="4370832" y="3813048"/>
            <a:ext cx="3364992" cy="1143000"/>
          </a:xfrm>
          <a:prstGeom prst="rect">
            <a:avLst/>
          </a:prstGeom>
          <a:solidFill>
            <a:srgbClr val="12161C">
              <a:alpha val="96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4572000" y="404164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DIGITAL EXPERIENCE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4572000" y="4453128"/>
            <a:ext cx="2889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Tecnologia e inovação dentro da experiência.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8083296" y="3813048"/>
            <a:ext cx="3364992" cy="1143000"/>
          </a:xfrm>
          <a:prstGeom prst="rect">
            <a:avLst/>
          </a:prstGeom>
          <a:solidFill>
            <a:srgbClr val="12161C">
              <a:alpha val="96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8284464" y="4041648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OUTRAS ATIVAÇÕES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8284464" y="4453128"/>
            <a:ext cx="2889504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Personalizadas para o objetivo da marca.</a:t>
            </a:r>
            <a:endParaRPr lang="en-US" sz="1150" dirty="0"/>
          </a:p>
        </p:txBody>
      </p:sp>
      <p:sp>
        <p:nvSpPr>
          <p:cNvPr id="24" name="Text 21"/>
          <p:cNvSpPr/>
          <p:nvPr/>
        </p:nvSpPr>
        <p:spPr>
          <a:xfrm>
            <a:off x="676656" y="5522976"/>
            <a:ext cx="97840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6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“Cada ativação será construída de acordo com a identidade, os objetivos e o público da marca.”</a:t>
            </a:r>
            <a:endParaRPr lang="en-US" sz="1600" dirty="0"/>
          </a:p>
        </p:txBody>
      </p:sp>
      <p:sp>
        <p:nvSpPr>
          <p:cNvPr id="25" name="Text 22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ATIVAÇÕES SOB MEDIDA • MARCAS VIVIDAS, NÃO APENAS VISTAS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NÍVEIS DE PRESENÇA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969264"/>
            <a:ext cx="777240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ESCOLHA O NÍVEL DE PRESENÇA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DA SUA MARCA.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58368" y="2487168"/>
            <a:ext cx="2487168" cy="2240280"/>
          </a:xfrm>
          <a:prstGeom prst="rect">
            <a:avLst/>
          </a:prstGeom>
          <a:solidFill>
            <a:srgbClr val="12161C">
              <a:alpha val="95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859536" y="272491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/>
          <p:nvPr/>
        </p:nvSpPr>
        <p:spPr>
          <a:xfrm>
            <a:off x="859536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COTA CONEXÃO</a:t>
            </a:r>
            <a:endParaRPr lang="en-US" sz="850" dirty="0"/>
          </a:p>
        </p:txBody>
      </p:sp>
      <p:sp>
        <p:nvSpPr>
          <p:cNvPr id="7" name="Text 5"/>
          <p:cNvSpPr/>
          <p:nvPr/>
        </p:nvSpPr>
        <p:spPr>
          <a:xfrm>
            <a:off x="859536" y="3767328"/>
            <a:ext cx="2057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R$ 5.000</a:t>
            </a:r>
            <a:endParaRPr lang="en-US" sz="2500" dirty="0"/>
          </a:p>
        </p:txBody>
      </p:sp>
      <p:sp>
        <p:nvSpPr>
          <p:cNvPr id="8" name="Shape 6"/>
          <p:cNvSpPr/>
          <p:nvPr/>
        </p:nvSpPr>
        <p:spPr>
          <a:xfrm>
            <a:off x="3474720" y="2487168"/>
            <a:ext cx="2487168" cy="2240280"/>
          </a:xfrm>
          <a:prstGeom prst="rect">
            <a:avLst/>
          </a:prstGeom>
          <a:solidFill>
            <a:srgbClr val="12161C">
              <a:alpha val="95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3675888" y="272491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3675888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COTA ESTRATÉGICA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3675888" y="3767328"/>
            <a:ext cx="2057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R$ 10.000</a:t>
            </a:r>
            <a:endParaRPr lang="en-US" sz="2500" dirty="0"/>
          </a:p>
        </p:txBody>
      </p:sp>
      <p:sp>
        <p:nvSpPr>
          <p:cNvPr id="12" name="Shape 10"/>
          <p:cNvSpPr/>
          <p:nvPr/>
        </p:nvSpPr>
        <p:spPr>
          <a:xfrm>
            <a:off x="6291072" y="2487168"/>
            <a:ext cx="2487168" cy="2240280"/>
          </a:xfrm>
          <a:prstGeom prst="rect">
            <a:avLst/>
          </a:prstGeom>
          <a:solidFill>
            <a:srgbClr val="12161C">
              <a:alpha val="95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6492240" y="272491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6492240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COTA PREMIUM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6492240" y="3767328"/>
            <a:ext cx="2057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R$ 20.000</a:t>
            </a:r>
            <a:endParaRPr lang="en-US" sz="2500" dirty="0"/>
          </a:p>
        </p:txBody>
      </p:sp>
      <p:sp>
        <p:nvSpPr>
          <p:cNvPr id="16" name="Shape 14"/>
          <p:cNvSpPr/>
          <p:nvPr/>
        </p:nvSpPr>
        <p:spPr>
          <a:xfrm>
            <a:off x="9107424" y="2487168"/>
            <a:ext cx="2487168" cy="2240280"/>
          </a:xfrm>
          <a:prstGeom prst="rect">
            <a:avLst/>
          </a:prstGeom>
          <a:solidFill>
            <a:srgbClr val="12161C"/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9308592" y="2724912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1A4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2000" dirty="0"/>
          </a:p>
        </p:txBody>
      </p:sp>
      <p:sp>
        <p:nvSpPr>
          <p:cNvPr id="18" name="Text 16"/>
          <p:cNvSpPr/>
          <p:nvPr/>
        </p:nvSpPr>
        <p:spPr>
          <a:xfrm>
            <a:off x="9308592" y="3273552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COTA MASTER</a:t>
            </a:r>
            <a:endParaRPr lang="en-US" sz="850" dirty="0"/>
          </a:p>
        </p:txBody>
      </p:sp>
      <p:sp>
        <p:nvSpPr>
          <p:cNvPr id="19" name="Text 17"/>
          <p:cNvSpPr/>
          <p:nvPr/>
        </p:nvSpPr>
        <p:spPr>
          <a:xfrm>
            <a:off x="9308592" y="3767328"/>
            <a:ext cx="2057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500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R$ 30.000</a:t>
            </a:r>
            <a:endParaRPr lang="en-US" sz="2500" dirty="0"/>
          </a:p>
        </p:txBody>
      </p:sp>
      <p:sp>
        <p:nvSpPr>
          <p:cNvPr id="20" name="Text 18"/>
          <p:cNvSpPr/>
          <p:nvPr/>
        </p:nvSpPr>
        <p:spPr>
          <a:xfrm>
            <a:off x="9308592" y="4407408"/>
            <a:ext cx="2057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DISPONIBILIDADE LIMITADA</a:t>
            </a:r>
            <a:endParaRPr lang="en-US" sz="850" dirty="0"/>
          </a:p>
        </p:txBody>
      </p:sp>
      <p:sp>
        <p:nvSpPr>
          <p:cNvPr id="21" name="Text 19"/>
          <p:cNvSpPr/>
          <p:nvPr/>
        </p:nvSpPr>
        <p:spPr>
          <a:xfrm>
            <a:off x="676656" y="5285232"/>
            <a:ext cx="9875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7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“Quanto maior a cota, maior a presença, a frequência, a experiência e o protagonismo da marca.”</a:t>
            </a:r>
            <a:endParaRPr lang="en-US" sz="1700" dirty="0"/>
          </a:p>
        </p:txBody>
      </p:sp>
      <p:sp>
        <p:nvSpPr>
          <p:cNvPr id="22" name="Text 20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QUATRO FORMAS DE OCUPAR UM ECOSSISTEMA DE ALTO VALOR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28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COTA 01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987552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COTA CONEXÃO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658368" y="175564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R$ 5.000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76656" y="2487168"/>
            <a:ext cx="4069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marcas que querem estar presentes e começar a construir conexões estratégicas.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983480" y="960120"/>
            <a:ext cx="6473952" cy="5230368"/>
          </a:xfrm>
          <a:prstGeom prst="rect">
            <a:avLst/>
          </a:prstGeom>
          <a:solidFill>
            <a:srgbClr val="12161C">
              <a:alpha val="98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5321808" y="12984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ENTREGAS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321808" y="1828800"/>
            <a:ext cx="5559552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ingresso VIP transferível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 Reel colaborativo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Stories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 na página oficial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Inclusão nos materiais de divulgação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Presença no tráfego digital do evento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 no banner coletivo de parceiros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Menção durante o evento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Material institucional ou QR Code no kit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Registro fotográfico da marca</a:t>
            </a:r>
            <a:endParaRPr lang="en-US" sz="1380" dirty="0"/>
          </a:p>
        </p:txBody>
      </p:sp>
      <p:sp>
        <p:nvSpPr>
          <p:cNvPr id="11" name="Text 8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PRESENÇA ESTRATÉGICA • PRIMEIRAS CONEXÕES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28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COTA 02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987552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COTA ESTRATÉGICA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658368" y="175564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R$ 10.000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76656" y="2487168"/>
            <a:ext cx="4069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marcas que querem visibilidade, relacionamento e experiência.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983480" y="960120"/>
            <a:ext cx="6473952" cy="5230368"/>
          </a:xfrm>
          <a:prstGeom prst="rect">
            <a:avLst/>
          </a:prstGeom>
          <a:solidFill>
            <a:srgbClr val="12161C">
              <a:alpha val="98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5321808" y="12984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ENTREGAS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321808" y="1828800"/>
            <a:ext cx="5559552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Tudo da Cota Conexão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ingressos VIP transferíveis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 Reels colaborativos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Stories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Maior frequência na comunicação digital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 em posição de maior destaque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Banner coletivo de parceiros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Menção especial no palco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Ação de networking</a:t>
            </a:r>
            <a:endParaRPr lang="en-US" sz="138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Registro profissional da participação</a:t>
            </a:r>
            <a:endParaRPr lang="en-US" sz="1380" dirty="0"/>
          </a:p>
        </p:txBody>
      </p:sp>
      <p:sp>
        <p:nvSpPr>
          <p:cNvPr id="11" name="Text 8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VISIBILIDADE • RELACIONAMENTO • EXPERIÊNCIA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28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COTA 03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987552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COTA PREMIUM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658368" y="175564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R$ 20.000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76656" y="2487168"/>
            <a:ext cx="4069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marcas que querem protagonismo.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4983480" y="960120"/>
            <a:ext cx="6473952" cy="5230368"/>
          </a:xfrm>
          <a:prstGeom prst="rect">
            <a:avLst/>
          </a:prstGeom>
          <a:solidFill>
            <a:srgbClr val="12161C">
              <a:alpha val="98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5321808" y="12984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ENTREGAS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5321808" y="1828800"/>
            <a:ext cx="5559552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Tudo da Cota Estratégica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ingressos VIP transferíveis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 exclusivo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Espaço para ativação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Banner exclusivo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 Reels colaborativos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Stories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Presença prioritária nas campanhas digitais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minutos de palco para apresentação da empresa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Banco de fotos e registros da ativação</a:t>
            </a:r>
            <a:endParaRPr lang="en-US" sz="132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 de marca integrada ao evento</a:t>
            </a:r>
            <a:endParaRPr lang="en-US" sz="1320" dirty="0"/>
          </a:p>
        </p:txBody>
      </p:sp>
      <p:sp>
        <p:nvSpPr>
          <p:cNvPr id="11" name="Text 8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PROTAGONISMO • ATIVAÇÃO • PRESENÇA PRIORITÁRIA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28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COTA 04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987552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COTA MASTER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658368" y="1755648"/>
            <a:ext cx="3840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100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R$ 30.000</a:t>
            </a:r>
            <a:endParaRPr lang="en-US" sz="3100" dirty="0"/>
          </a:p>
        </p:txBody>
      </p:sp>
      <p:sp>
        <p:nvSpPr>
          <p:cNvPr id="7" name="Text 4"/>
          <p:cNvSpPr/>
          <p:nvPr/>
        </p:nvSpPr>
        <p:spPr>
          <a:xfrm>
            <a:off x="676656" y="2487168"/>
            <a:ext cx="406908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0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Para marcas que querem ocupar um espaço de protagonismo dentro do Network da Serra.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676656" y="3401568"/>
            <a:ext cx="2395728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749808" y="3511296"/>
            <a:ext cx="2249424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DISPONIBILIDADE LIMITADA</a:t>
            </a:r>
            <a:endParaRPr lang="en-US" sz="830" dirty="0"/>
          </a:p>
        </p:txBody>
      </p:sp>
      <p:sp>
        <p:nvSpPr>
          <p:cNvPr id="10" name="Shape 7"/>
          <p:cNvSpPr/>
          <p:nvPr/>
        </p:nvSpPr>
        <p:spPr>
          <a:xfrm>
            <a:off x="4983480" y="960120"/>
            <a:ext cx="6473952" cy="5230368"/>
          </a:xfrm>
          <a:prstGeom prst="rect">
            <a:avLst/>
          </a:prstGeom>
          <a:solidFill>
            <a:srgbClr val="12161C">
              <a:alpha val="98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5321808" y="1298448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ENTREGAS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5321808" y="1828800"/>
            <a:ext cx="5559552" cy="3886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 ingressos VIP transferíveis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 premium exclusivo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Banner exclusivo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Ativação personalizada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 Reels colaborativos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Stories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Máxima frequência nas campanhas digitais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minutos de palco para apresentação do negócio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Conteúdo antes, durante e depois do evento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Cobertura audiovisual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Relatório de entregas</a:t>
            </a:r>
            <a:endParaRPr lang="en-US" sz="1250" dirty="0"/>
          </a:p>
          <a:p>
            <a:pPr marL="177800" indent="-177800">
              <a:lnSpc>
                <a:spcPct val="102000"/>
              </a:lnSpc>
              <a:buSzPct val="100000"/>
              <a:buChar char="•"/>
            </a:pPr>
            <a:r>
              <a:rPr lang="en-US" sz="14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 exclusiva com convidados estratégicos</a:t>
            </a:r>
            <a:endParaRPr lang="en-US" sz="1250" dirty="0"/>
          </a:p>
        </p:txBody>
      </p:sp>
      <p:sp>
        <p:nvSpPr>
          <p:cNvPr id="13" name="Text 10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MÁXIMO PROTAGONISMO • EXPERIÊNCIA EXCLUSIVA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COMPARATIVO</a:t>
            </a:r>
            <a:endParaRPr lang="en-US" sz="850" dirty="0"/>
          </a:p>
        </p:txBody>
      </p:sp>
      <p:sp>
        <p:nvSpPr>
          <p:cNvPr id="3" name="Text 1"/>
          <p:cNvSpPr/>
          <p:nvPr/>
        </p:nvSpPr>
        <p:spPr>
          <a:xfrm>
            <a:off x="658368" y="932688"/>
            <a:ext cx="70408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2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UMA LEITURA SIMPLES.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QUATRO NÍVEIS DE PRESENÇA.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658368" y="2057400"/>
            <a:ext cx="4160520" cy="438912"/>
          </a:xfrm>
          <a:prstGeom prst="rect">
            <a:avLst/>
          </a:prstGeom>
          <a:solidFill>
            <a:srgbClr val="171B21"/>
          </a:solidFill>
          <a:ln w="6350">
            <a:solidFill>
              <a:srgbClr val="34373C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/>
          <p:nvPr/>
        </p:nvSpPr>
        <p:spPr>
          <a:xfrm>
            <a:off x="713232" y="2194560"/>
            <a:ext cx="4050792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b="1" spc="7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ENTREGA</a:t>
            </a:r>
            <a:endParaRPr lang="en-US" sz="750" dirty="0"/>
          </a:p>
        </p:txBody>
      </p:sp>
      <p:sp>
        <p:nvSpPr>
          <p:cNvPr id="6" name="Shape 4"/>
          <p:cNvSpPr/>
          <p:nvPr/>
        </p:nvSpPr>
        <p:spPr>
          <a:xfrm>
            <a:off x="5047488" y="2057400"/>
            <a:ext cx="1353312" cy="438912"/>
          </a:xfrm>
          <a:prstGeom prst="rect">
            <a:avLst/>
          </a:prstGeom>
          <a:solidFill>
            <a:srgbClr val="171B21"/>
          </a:solidFill>
          <a:ln w="6350">
            <a:solidFill>
              <a:srgbClr val="34373C"/>
            </a:solidFill>
            <a:prstDash val="solid"/>
          </a:ln>
        </p:spPr>
        <p:txBody>
          <a:bodyPr/>
          <a:p/>
        </p:txBody>
      </p:sp>
      <p:sp>
        <p:nvSpPr>
          <p:cNvPr id="7" name="Text 5"/>
          <p:cNvSpPr/>
          <p:nvPr/>
        </p:nvSpPr>
        <p:spPr>
          <a:xfrm>
            <a:off x="5102352" y="2194560"/>
            <a:ext cx="124358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7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CONEXÃO</a:t>
            </a:r>
            <a:endParaRPr lang="en-US" sz="750" dirty="0"/>
          </a:p>
        </p:txBody>
      </p:sp>
      <p:sp>
        <p:nvSpPr>
          <p:cNvPr id="8" name="Shape 6"/>
          <p:cNvSpPr/>
          <p:nvPr/>
        </p:nvSpPr>
        <p:spPr>
          <a:xfrm>
            <a:off x="6583680" y="2057400"/>
            <a:ext cx="1353312" cy="438912"/>
          </a:xfrm>
          <a:prstGeom prst="rect">
            <a:avLst/>
          </a:prstGeom>
          <a:solidFill>
            <a:srgbClr val="171B21"/>
          </a:solidFill>
          <a:ln w="6350">
            <a:solidFill>
              <a:srgbClr val="34373C"/>
            </a:solidFill>
            <a:prstDash val="solid"/>
          </a:ln>
        </p:spPr>
        <p:txBody>
          <a:bodyPr/>
          <a:p/>
        </p:txBody>
      </p:sp>
      <p:sp>
        <p:nvSpPr>
          <p:cNvPr id="9" name="Text 7"/>
          <p:cNvSpPr/>
          <p:nvPr/>
        </p:nvSpPr>
        <p:spPr>
          <a:xfrm>
            <a:off x="6638544" y="2194560"/>
            <a:ext cx="124358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7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ESTRATÉGICA</a:t>
            </a:r>
            <a:endParaRPr lang="en-US" sz="750" dirty="0"/>
          </a:p>
        </p:txBody>
      </p:sp>
      <p:sp>
        <p:nvSpPr>
          <p:cNvPr id="10" name="Shape 8"/>
          <p:cNvSpPr/>
          <p:nvPr/>
        </p:nvSpPr>
        <p:spPr>
          <a:xfrm>
            <a:off x="8119872" y="2057400"/>
            <a:ext cx="1353312" cy="438912"/>
          </a:xfrm>
          <a:prstGeom prst="rect">
            <a:avLst/>
          </a:prstGeom>
          <a:solidFill>
            <a:srgbClr val="171B21"/>
          </a:solidFill>
          <a:ln w="6350">
            <a:solidFill>
              <a:srgbClr val="34373C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/>
          <p:nvPr/>
        </p:nvSpPr>
        <p:spPr>
          <a:xfrm>
            <a:off x="8174736" y="2194560"/>
            <a:ext cx="124358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7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PREMIUM</a:t>
            </a:r>
            <a:endParaRPr lang="en-US" sz="750" dirty="0"/>
          </a:p>
        </p:txBody>
      </p:sp>
      <p:sp>
        <p:nvSpPr>
          <p:cNvPr id="12" name="Shape 10"/>
          <p:cNvSpPr/>
          <p:nvPr/>
        </p:nvSpPr>
        <p:spPr>
          <a:xfrm>
            <a:off x="9656064" y="2057400"/>
            <a:ext cx="1627632" cy="438912"/>
          </a:xfrm>
          <a:prstGeom prst="rect">
            <a:avLst/>
          </a:prstGeom>
          <a:solidFill>
            <a:srgbClr val="551E2B"/>
          </a:solidFill>
          <a:ln w="6350">
            <a:solidFill>
              <a:srgbClr val="34373C"/>
            </a:solidFill>
            <a:prstDash val="solid"/>
          </a:ln>
        </p:spPr>
        <p:txBody>
          <a:bodyPr/>
          <a:p/>
        </p:txBody>
      </p:sp>
      <p:sp>
        <p:nvSpPr>
          <p:cNvPr id="13" name="Text 11"/>
          <p:cNvSpPr/>
          <p:nvPr/>
        </p:nvSpPr>
        <p:spPr>
          <a:xfrm>
            <a:off x="9710928" y="2194560"/>
            <a:ext cx="1517904" cy="1371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70" kern="0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MASTER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658368" y="2496312"/>
            <a:ext cx="4160520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/>
          <p:nvPr/>
        </p:nvSpPr>
        <p:spPr>
          <a:xfrm>
            <a:off x="713232" y="2583180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Ingressos VIP</a:t>
            </a:r>
            <a:endParaRPr lang="en-US" sz="800" dirty="0"/>
          </a:p>
        </p:txBody>
      </p:sp>
      <p:sp>
        <p:nvSpPr>
          <p:cNvPr id="16" name="Shape 14"/>
          <p:cNvSpPr/>
          <p:nvPr/>
        </p:nvSpPr>
        <p:spPr>
          <a:xfrm>
            <a:off x="5047488" y="2496312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5"/>
          <p:cNvSpPr/>
          <p:nvPr/>
        </p:nvSpPr>
        <p:spPr>
          <a:xfrm>
            <a:off x="5102352" y="2583180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760" dirty="0"/>
          </a:p>
        </p:txBody>
      </p:sp>
      <p:sp>
        <p:nvSpPr>
          <p:cNvPr id="18" name="Shape 16"/>
          <p:cNvSpPr/>
          <p:nvPr/>
        </p:nvSpPr>
        <p:spPr>
          <a:xfrm>
            <a:off x="6583680" y="2496312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7"/>
          <p:cNvSpPr/>
          <p:nvPr/>
        </p:nvSpPr>
        <p:spPr>
          <a:xfrm>
            <a:off x="6638544" y="2583180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760" dirty="0"/>
          </a:p>
        </p:txBody>
      </p:sp>
      <p:sp>
        <p:nvSpPr>
          <p:cNvPr id="20" name="Shape 18"/>
          <p:cNvSpPr/>
          <p:nvPr/>
        </p:nvSpPr>
        <p:spPr>
          <a:xfrm>
            <a:off x="8119872" y="2496312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1" name="Text 19"/>
          <p:cNvSpPr/>
          <p:nvPr/>
        </p:nvSpPr>
        <p:spPr>
          <a:xfrm>
            <a:off x="8174736" y="2583180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760" dirty="0"/>
          </a:p>
        </p:txBody>
      </p:sp>
      <p:sp>
        <p:nvSpPr>
          <p:cNvPr id="22" name="Shape 20"/>
          <p:cNvSpPr/>
          <p:nvPr/>
        </p:nvSpPr>
        <p:spPr>
          <a:xfrm>
            <a:off x="9656064" y="2496312"/>
            <a:ext cx="162763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3" name="Text 21"/>
          <p:cNvSpPr/>
          <p:nvPr/>
        </p:nvSpPr>
        <p:spPr>
          <a:xfrm>
            <a:off x="9710928" y="2583180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760" dirty="0"/>
          </a:p>
        </p:txBody>
      </p:sp>
      <p:sp>
        <p:nvSpPr>
          <p:cNvPr id="24" name="Shape 22"/>
          <p:cNvSpPr/>
          <p:nvPr/>
        </p:nvSpPr>
        <p:spPr>
          <a:xfrm>
            <a:off x="658368" y="2788920"/>
            <a:ext cx="4160520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5" name="Text 23"/>
          <p:cNvSpPr/>
          <p:nvPr/>
        </p:nvSpPr>
        <p:spPr>
          <a:xfrm>
            <a:off x="713232" y="2875788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Reels</a:t>
            </a:r>
            <a:endParaRPr lang="en-US" sz="800" dirty="0"/>
          </a:p>
        </p:txBody>
      </p:sp>
      <p:sp>
        <p:nvSpPr>
          <p:cNvPr id="26" name="Shape 24"/>
          <p:cNvSpPr/>
          <p:nvPr/>
        </p:nvSpPr>
        <p:spPr>
          <a:xfrm>
            <a:off x="5047488" y="2788920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7" name="Text 25"/>
          <p:cNvSpPr/>
          <p:nvPr/>
        </p:nvSpPr>
        <p:spPr>
          <a:xfrm>
            <a:off x="5102352" y="2875788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</a:t>
            </a:r>
            <a:endParaRPr lang="en-US" sz="760" dirty="0"/>
          </a:p>
        </p:txBody>
      </p:sp>
      <p:sp>
        <p:nvSpPr>
          <p:cNvPr id="28" name="Shape 26"/>
          <p:cNvSpPr/>
          <p:nvPr/>
        </p:nvSpPr>
        <p:spPr>
          <a:xfrm>
            <a:off x="6583680" y="2788920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29" name="Text 27"/>
          <p:cNvSpPr/>
          <p:nvPr/>
        </p:nvSpPr>
        <p:spPr>
          <a:xfrm>
            <a:off x="6638544" y="2875788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</a:t>
            </a:r>
            <a:endParaRPr lang="en-US" sz="760" dirty="0"/>
          </a:p>
        </p:txBody>
      </p:sp>
      <p:sp>
        <p:nvSpPr>
          <p:cNvPr id="30" name="Shape 28"/>
          <p:cNvSpPr/>
          <p:nvPr/>
        </p:nvSpPr>
        <p:spPr>
          <a:xfrm>
            <a:off x="8119872" y="2788920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1" name="Text 29"/>
          <p:cNvSpPr/>
          <p:nvPr/>
        </p:nvSpPr>
        <p:spPr>
          <a:xfrm>
            <a:off x="8174736" y="2875788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760" dirty="0"/>
          </a:p>
        </p:txBody>
      </p:sp>
      <p:sp>
        <p:nvSpPr>
          <p:cNvPr id="32" name="Shape 30"/>
          <p:cNvSpPr/>
          <p:nvPr/>
        </p:nvSpPr>
        <p:spPr>
          <a:xfrm>
            <a:off x="9656064" y="2788920"/>
            <a:ext cx="162763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3" name="Text 31"/>
          <p:cNvSpPr/>
          <p:nvPr/>
        </p:nvSpPr>
        <p:spPr>
          <a:xfrm>
            <a:off x="9710928" y="2875788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</a:t>
            </a:r>
            <a:endParaRPr lang="en-US" sz="760" dirty="0"/>
          </a:p>
        </p:txBody>
      </p:sp>
      <p:sp>
        <p:nvSpPr>
          <p:cNvPr id="34" name="Shape 32"/>
          <p:cNvSpPr/>
          <p:nvPr/>
        </p:nvSpPr>
        <p:spPr>
          <a:xfrm>
            <a:off x="658368" y="3081528"/>
            <a:ext cx="4160520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5" name="Text 33"/>
          <p:cNvSpPr/>
          <p:nvPr/>
        </p:nvSpPr>
        <p:spPr>
          <a:xfrm>
            <a:off x="713232" y="3168396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Stories</a:t>
            </a:r>
            <a:endParaRPr lang="en-US" sz="800" dirty="0"/>
          </a:p>
        </p:txBody>
      </p:sp>
      <p:sp>
        <p:nvSpPr>
          <p:cNvPr id="36" name="Shape 34"/>
          <p:cNvSpPr/>
          <p:nvPr/>
        </p:nvSpPr>
        <p:spPr>
          <a:xfrm>
            <a:off x="5047488" y="3081528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7" name="Text 35"/>
          <p:cNvSpPr/>
          <p:nvPr/>
        </p:nvSpPr>
        <p:spPr>
          <a:xfrm>
            <a:off x="5102352" y="3168396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</a:t>
            </a:r>
            <a:endParaRPr lang="en-US" sz="760" dirty="0"/>
          </a:p>
        </p:txBody>
      </p:sp>
      <p:sp>
        <p:nvSpPr>
          <p:cNvPr id="38" name="Shape 36"/>
          <p:cNvSpPr/>
          <p:nvPr/>
        </p:nvSpPr>
        <p:spPr>
          <a:xfrm>
            <a:off x="6583680" y="3081528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39" name="Text 37"/>
          <p:cNvSpPr/>
          <p:nvPr/>
        </p:nvSpPr>
        <p:spPr>
          <a:xfrm>
            <a:off x="6638544" y="3168396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</a:t>
            </a:r>
            <a:endParaRPr lang="en-US" sz="760" dirty="0"/>
          </a:p>
        </p:txBody>
      </p:sp>
      <p:sp>
        <p:nvSpPr>
          <p:cNvPr id="40" name="Shape 38"/>
          <p:cNvSpPr/>
          <p:nvPr/>
        </p:nvSpPr>
        <p:spPr>
          <a:xfrm>
            <a:off x="8119872" y="3081528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1" name="Text 39"/>
          <p:cNvSpPr/>
          <p:nvPr/>
        </p:nvSpPr>
        <p:spPr>
          <a:xfrm>
            <a:off x="8174736" y="3168396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</a:t>
            </a:r>
            <a:endParaRPr lang="en-US" sz="760" dirty="0"/>
          </a:p>
        </p:txBody>
      </p:sp>
      <p:sp>
        <p:nvSpPr>
          <p:cNvPr id="42" name="Shape 40"/>
          <p:cNvSpPr/>
          <p:nvPr/>
        </p:nvSpPr>
        <p:spPr>
          <a:xfrm>
            <a:off x="9656064" y="3081528"/>
            <a:ext cx="162763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3" name="Text 41"/>
          <p:cNvSpPr/>
          <p:nvPr/>
        </p:nvSpPr>
        <p:spPr>
          <a:xfrm>
            <a:off x="9710928" y="3168396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</a:t>
            </a:r>
            <a:endParaRPr lang="en-US" sz="760" dirty="0"/>
          </a:p>
        </p:txBody>
      </p:sp>
      <p:sp>
        <p:nvSpPr>
          <p:cNvPr id="44" name="Shape 42"/>
          <p:cNvSpPr/>
          <p:nvPr/>
        </p:nvSpPr>
        <p:spPr>
          <a:xfrm>
            <a:off x="658368" y="3374136"/>
            <a:ext cx="4160520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5" name="Text 43"/>
          <p:cNvSpPr/>
          <p:nvPr/>
        </p:nvSpPr>
        <p:spPr>
          <a:xfrm>
            <a:off x="713232" y="3461004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Logo oficial</a:t>
            </a:r>
            <a:endParaRPr lang="en-US" sz="800" dirty="0"/>
          </a:p>
        </p:txBody>
      </p:sp>
      <p:sp>
        <p:nvSpPr>
          <p:cNvPr id="46" name="Shape 44"/>
          <p:cNvSpPr/>
          <p:nvPr/>
        </p:nvSpPr>
        <p:spPr>
          <a:xfrm>
            <a:off x="5047488" y="3374136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7" name="Text 45"/>
          <p:cNvSpPr/>
          <p:nvPr/>
        </p:nvSpPr>
        <p:spPr>
          <a:xfrm>
            <a:off x="5102352" y="3461004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48" name="Shape 46"/>
          <p:cNvSpPr/>
          <p:nvPr/>
        </p:nvSpPr>
        <p:spPr>
          <a:xfrm>
            <a:off x="6583680" y="3374136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9" name="Text 47"/>
          <p:cNvSpPr/>
          <p:nvPr/>
        </p:nvSpPr>
        <p:spPr>
          <a:xfrm>
            <a:off x="6638544" y="3461004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50" name="Shape 48"/>
          <p:cNvSpPr/>
          <p:nvPr/>
        </p:nvSpPr>
        <p:spPr>
          <a:xfrm>
            <a:off x="8119872" y="3374136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1" name="Text 49"/>
          <p:cNvSpPr/>
          <p:nvPr/>
        </p:nvSpPr>
        <p:spPr>
          <a:xfrm>
            <a:off x="8174736" y="3461004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52" name="Shape 50"/>
          <p:cNvSpPr/>
          <p:nvPr/>
        </p:nvSpPr>
        <p:spPr>
          <a:xfrm>
            <a:off x="9656064" y="3374136"/>
            <a:ext cx="162763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3" name="Text 51"/>
          <p:cNvSpPr/>
          <p:nvPr/>
        </p:nvSpPr>
        <p:spPr>
          <a:xfrm>
            <a:off x="9710928" y="3461004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54" name="Shape 52"/>
          <p:cNvSpPr/>
          <p:nvPr/>
        </p:nvSpPr>
        <p:spPr>
          <a:xfrm>
            <a:off x="658368" y="3666744"/>
            <a:ext cx="4160520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5" name="Text 53"/>
          <p:cNvSpPr/>
          <p:nvPr/>
        </p:nvSpPr>
        <p:spPr>
          <a:xfrm>
            <a:off x="713232" y="3753612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Presença digital</a:t>
            </a:r>
            <a:endParaRPr lang="en-US" sz="800" dirty="0"/>
          </a:p>
        </p:txBody>
      </p:sp>
      <p:sp>
        <p:nvSpPr>
          <p:cNvPr id="56" name="Shape 54"/>
          <p:cNvSpPr/>
          <p:nvPr/>
        </p:nvSpPr>
        <p:spPr>
          <a:xfrm>
            <a:off x="5047488" y="3666744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7" name="Text 55"/>
          <p:cNvSpPr/>
          <p:nvPr/>
        </p:nvSpPr>
        <p:spPr>
          <a:xfrm>
            <a:off x="5102352" y="3753612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</a:t>
            </a:r>
            <a:endParaRPr lang="en-US" sz="760" dirty="0"/>
          </a:p>
        </p:txBody>
      </p:sp>
      <p:sp>
        <p:nvSpPr>
          <p:cNvPr id="58" name="Shape 56"/>
          <p:cNvSpPr/>
          <p:nvPr/>
        </p:nvSpPr>
        <p:spPr>
          <a:xfrm>
            <a:off x="6583680" y="3666744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59" name="Text 57"/>
          <p:cNvSpPr/>
          <p:nvPr/>
        </p:nvSpPr>
        <p:spPr>
          <a:xfrm>
            <a:off x="6638544" y="3753612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••</a:t>
            </a:r>
            <a:endParaRPr lang="en-US" sz="760" dirty="0"/>
          </a:p>
        </p:txBody>
      </p:sp>
      <p:sp>
        <p:nvSpPr>
          <p:cNvPr id="60" name="Shape 58"/>
          <p:cNvSpPr/>
          <p:nvPr/>
        </p:nvSpPr>
        <p:spPr>
          <a:xfrm>
            <a:off x="8119872" y="3666744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1" name="Text 59"/>
          <p:cNvSpPr/>
          <p:nvPr/>
        </p:nvSpPr>
        <p:spPr>
          <a:xfrm>
            <a:off x="8174736" y="3753612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•••</a:t>
            </a:r>
            <a:endParaRPr lang="en-US" sz="760" dirty="0"/>
          </a:p>
        </p:txBody>
      </p:sp>
      <p:sp>
        <p:nvSpPr>
          <p:cNvPr id="62" name="Shape 60"/>
          <p:cNvSpPr/>
          <p:nvPr/>
        </p:nvSpPr>
        <p:spPr>
          <a:xfrm>
            <a:off x="9656064" y="3666744"/>
            <a:ext cx="162763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3" name="Text 61"/>
          <p:cNvSpPr/>
          <p:nvPr/>
        </p:nvSpPr>
        <p:spPr>
          <a:xfrm>
            <a:off x="9710928" y="3753612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••••</a:t>
            </a:r>
            <a:endParaRPr lang="en-US" sz="760" dirty="0"/>
          </a:p>
        </p:txBody>
      </p:sp>
      <p:sp>
        <p:nvSpPr>
          <p:cNvPr id="64" name="Shape 62"/>
          <p:cNvSpPr/>
          <p:nvPr/>
        </p:nvSpPr>
        <p:spPr>
          <a:xfrm>
            <a:off x="658368" y="3959352"/>
            <a:ext cx="4160520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5" name="Text 63"/>
          <p:cNvSpPr/>
          <p:nvPr/>
        </p:nvSpPr>
        <p:spPr>
          <a:xfrm>
            <a:off x="713232" y="4046220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Banner coletivo</a:t>
            </a:r>
            <a:endParaRPr lang="en-US" sz="800" dirty="0"/>
          </a:p>
        </p:txBody>
      </p:sp>
      <p:sp>
        <p:nvSpPr>
          <p:cNvPr id="66" name="Shape 64"/>
          <p:cNvSpPr/>
          <p:nvPr/>
        </p:nvSpPr>
        <p:spPr>
          <a:xfrm>
            <a:off x="5047488" y="3959352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7" name="Text 65"/>
          <p:cNvSpPr/>
          <p:nvPr/>
        </p:nvSpPr>
        <p:spPr>
          <a:xfrm>
            <a:off x="5102352" y="4046220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68" name="Shape 66"/>
          <p:cNvSpPr/>
          <p:nvPr/>
        </p:nvSpPr>
        <p:spPr>
          <a:xfrm>
            <a:off x="6583680" y="3959352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9" name="Text 67"/>
          <p:cNvSpPr/>
          <p:nvPr/>
        </p:nvSpPr>
        <p:spPr>
          <a:xfrm>
            <a:off x="6638544" y="4046220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70" name="Shape 68"/>
          <p:cNvSpPr/>
          <p:nvPr/>
        </p:nvSpPr>
        <p:spPr>
          <a:xfrm>
            <a:off x="8119872" y="3959352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1" name="Text 69"/>
          <p:cNvSpPr/>
          <p:nvPr/>
        </p:nvSpPr>
        <p:spPr>
          <a:xfrm>
            <a:off x="8174736" y="4046220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72" name="Shape 70"/>
          <p:cNvSpPr/>
          <p:nvPr/>
        </p:nvSpPr>
        <p:spPr>
          <a:xfrm>
            <a:off x="9656064" y="3959352"/>
            <a:ext cx="162763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3" name="Text 71"/>
          <p:cNvSpPr/>
          <p:nvPr/>
        </p:nvSpPr>
        <p:spPr>
          <a:xfrm>
            <a:off x="9710928" y="4046220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74" name="Shape 72"/>
          <p:cNvSpPr/>
          <p:nvPr/>
        </p:nvSpPr>
        <p:spPr>
          <a:xfrm>
            <a:off x="658368" y="4251960"/>
            <a:ext cx="4160520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5" name="Text 73"/>
          <p:cNvSpPr/>
          <p:nvPr/>
        </p:nvSpPr>
        <p:spPr>
          <a:xfrm>
            <a:off x="713232" y="4338828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Menção no palco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5047488" y="4251960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7" name="Text 75"/>
          <p:cNvSpPr/>
          <p:nvPr/>
        </p:nvSpPr>
        <p:spPr>
          <a:xfrm>
            <a:off x="5102352" y="4338828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78" name="Shape 76"/>
          <p:cNvSpPr/>
          <p:nvPr/>
        </p:nvSpPr>
        <p:spPr>
          <a:xfrm>
            <a:off x="6583680" y="4251960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79" name="Text 77"/>
          <p:cNvSpPr/>
          <p:nvPr/>
        </p:nvSpPr>
        <p:spPr>
          <a:xfrm>
            <a:off x="6638544" y="4338828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Especial</a:t>
            </a:r>
            <a:endParaRPr lang="en-US" sz="760" dirty="0"/>
          </a:p>
        </p:txBody>
      </p:sp>
      <p:sp>
        <p:nvSpPr>
          <p:cNvPr id="80" name="Shape 78"/>
          <p:cNvSpPr/>
          <p:nvPr/>
        </p:nvSpPr>
        <p:spPr>
          <a:xfrm>
            <a:off x="8119872" y="4251960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1" name="Text 79"/>
          <p:cNvSpPr/>
          <p:nvPr/>
        </p:nvSpPr>
        <p:spPr>
          <a:xfrm>
            <a:off x="8174736" y="4338828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760" dirty="0"/>
          </a:p>
        </p:txBody>
      </p:sp>
      <p:sp>
        <p:nvSpPr>
          <p:cNvPr id="82" name="Shape 80"/>
          <p:cNvSpPr/>
          <p:nvPr/>
        </p:nvSpPr>
        <p:spPr>
          <a:xfrm>
            <a:off x="9656064" y="4251960"/>
            <a:ext cx="162763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3" name="Text 81"/>
          <p:cNvSpPr/>
          <p:nvPr/>
        </p:nvSpPr>
        <p:spPr>
          <a:xfrm>
            <a:off x="9710928" y="4338828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10 min</a:t>
            </a:r>
            <a:endParaRPr lang="en-US" sz="760" dirty="0"/>
          </a:p>
        </p:txBody>
      </p:sp>
      <p:sp>
        <p:nvSpPr>
          <p:cNvPr id="84" name="Shape 82"/>
          <p:cNvSpPr/>
          <p:nvPr/>
        </p:nvSpPr>
        <p:spPr>
          <a:xfrm>
            <a:off x="658368" y="4544568"/>
            <a:ext cx="4160520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5" name="Text 83"/>
          <p:cNvSpPr/>
          <p:nvPr/>
        </p:nvSpPr>
        <p:spPr>
          <a:xfrm>
            <a:off x="713232" y="4631436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Ativação</a:t>
            </a:r>
            <a:endParaRPr lang="en-US" sz="800" dirty="0"/>
          </a:p>
        </p:txBody>
      </p:sp>
      <p:sp>
        <p:nvSpPr>
          <p:cNvPr id="86" name="Shape 84"/>
          <p:cNvSpPr/>
          <p:nvPr/>
        </p:nvSpPr>
        <p:spPr>
          <a:xfrm>
            <a:off x="5047488" y="4544568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7" name="Text 85"/>
          <p:cNvSpPr/>
          <p:nvPr/>
        </p:nvSpPr>
        <p:spPr>
          <a:xfrm>
            <a:off x="5102352" y="4631436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88" name="Shape 86"/>
          <p:cNvSpPr/>
          <p:nvPr/>
        </p:nvSpPr>
        <p:spPr>
          <a:xfrm>
            <a:off x="6583680" y="4544568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89" name="Text 87"/>
          <p:cNvSpPr/>
          <p:nvPr/>
        </p:nvSpPr>
        <p:spPr>
          <a:xfrm>
            <a:off x="6638544" y="4631436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Networking</a:t>
            </a:r>
            <a:endParaRPr lang="en-US" sz="760" dirty="0"/>
          </a:p>
        </p:txBody>
      </p:sp>
      <p:sp>
        <p:nvSpPr>
          <p:cNvPr id="90" name="Shape 88"/>
          <p:cNvSpPr/>
          <p:nvPr/>
        </p:nvSpPr>
        <p:spPr>
          <a:xfrm>
            <a:off x="8119872" y="4544568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1" name="Text 89"/>
          <p:cNvSpPr/>
          <p:nvPr/>
        </p:nvSpPr>
        <p:spPr>
          <a:xfrm>
            <a:off x="8174736" y="4631436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Exclusiva</a:t>
            </a:r>
            <a:endParaRPr lang="en-US" sz="760" dirty="0"/>
          </a:p>
        </p:txBody>
      </p:sp>
      <p:sp>
        <p:nvSpPr>
          <p:cNvPr id="92" name="Shape 90"/>
          <p:cNvSpPr/>
          <p:nvPr/>
        </p:nvSpPr>
        <p:spPr>
          <a:xfrm>
            <a:off x="9656064" y="4544568"/>
            <a:ext cx="162763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3" name="Text 91"/>
          <p:cNvSpPr/>
          <p:nvPr/>
        </p:nvSpPr>
        <p:spPr>
          <a:xfrm>
            <a:off x="9710928" y="4631436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Personalizada</a:t>
            </a:r>
            <a:endParaRPr lang="en-US" sz="760" dirty="0"/>
          </a:p>
        </p:txBody>
      </p:sp>
      <p:sp>
        <p:nvSpPr>
          <p:cNvPr id="94" name="Shape 92"/>
          <p:cNvSpPr/>
          <p:nvPr/>
        </p:nvSpPr>
        <p:spPr>
          <a:xfrm>
            <a:off x="658368" y="4837176"/>
            <a:ext cx="4160520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5" name="Text 93"/>
          <p:cNvSpPr/>
          <p:nvPr/>
        </p:nvSpPr>
        <p:spPr>
          <a:xfrm>
            <a:off x="713232" y="4924044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</a:t>
            </a:r>
            <a:endParaRPr lang="en-US" sz="800" dirty="0"/>
          </a:p>
        </p:txBody>
      </p:sp>
      <p:sp>
        <p:nvSpPr>
          <p:cNvPr id="96" name="Shape 94"/>
          <p:cNvSpPr/>
          <p:nvPr/>
        </p:nvSpPr>
        <p:spPr>
          <a:xfrm>
            <a:off x="5047488" y="4837176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7" name="Text 95"/>
          <p:cNvSpPr/>
          <p:nvPr/>
        </p:nvSpPr>
        <p:spPr>
          <a:xfrm>
            <a:off x="5102352" y="4924044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98" name="Shape 96"/>
          <p:cNvSpPr/>
          <p:nvPr/>
        </p:nvSpPr>
        <p:spPr>
          <a:xfrm>
            <a:off x="6583680" y="4837176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9" name="Text 97"/>
          <p:cNvSpPr/>
          <p:nvPr/>
        </p:nvSpPr>
        <p:spPr>
          <a:xfrm>
            <a:off x="6638544" y="4924044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100" name="Shape 98"/>
          <p:cNvSpPr/>
          <p:nvPr/>
        </p:nvSpPr>
        <p:spPr>
          <a:xfrm>
            <a:off x="8119872" y="4837176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1" name="Text 99"/>
          <p:cNvSpPr/>
          <p:nvPr/>
        </p:nvSpPr>
        <p:spPr>
          <a:xfrm>
            <a:off x="8174736" y="4924044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Exclusivo</a:t>
            </a:r>
            <a:endParaRPr lang="en-US" sz="760" dirty="0"/>
          </a:p>
        </p:txBody>
      </p:sp>
      <p:sp>
        <p:nvSpPr>
          <p:cNvPr id="102" name="Shape 100"/>
          <p:cNvSpPr/>
          <p:nvPr/>
        </p:nvSpPr>
        <p:spPr>
          <a:xfrm>
            <a:off x="9656064" y="4837176"/>
            <a:ext cx="162763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3" name="Text 101"/>
          <p:cNvSpPr/>
          <p:nvPr/>
        </p:nvSpPr>
        <p:spPr>
          <a:xfrm>
            <a:off x="9710928" y="4924044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Premium</a:t>
            </a:r>
            <a:endParaRPr lang="en-US" sz="760" dirty="0"/>
          </a:p>
        </p:txBody>
      </p:sp>
      <p:sp>
        <p:nvSpPr>
          <p:cNvPr id="104" name="Shape 102"/>
          <p:cNvSpPr/>
          <p:nvPr/>
        </p:nvSpPr>
        <p:spPr>
          <a:xfrm>
            <a:off x="658368" y="5129784"/>
            <a:ext cx="4160520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5" name="Text 103"/>
          <p:cNvSpPr/>
          <p:nvPr/>
        </p:nvSpPr>
        <p:spPr>
          <a:xfrm>
            <a:off x="713232" y="5216652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Experiência exclusiva</a:t>
            </a:r>
            <a:endParaRPr lang="en-US" sz="800" dirty="0"/>
          </a:p>
        </p:txBody>
      </p:sp>
      <p:sp>
        <p:nvSpPr>
          <p:cNvPr id="106" name="Shape 104"/>
          <p:cNvSpPr/>
          <p:nvPr/>
        </p:nvSpPr>
        <p:spPr>
          <a:xfrm>
            <a:off x="5047488" y="5129784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7" name="Text 105"/>
          <p:cNvSpPr/>
          <p:nvPr/>
        </p:nvSpPr>
        <p:spPr>
          <a:xfrm>
            <a:off x="5102352" y="5216652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108" name="Shape 106"/>
          <p:cNvSpPr/>
          <p:nvPr/>
        </p:nvSpPr>
        <p:spPr>
          <a:xfrm>
            <a:off x="6583680" y="5129784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09" name="Text 107"/>
          <p:cNvSpPr/>
          <p:nvPr/>
        </p:nvSpPr>
        <p:spPr>
          <a:xfrm>
            <a:off x="6638544" y="5216652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110" name="Shape 108"/>
          <p:cNvSpPr/>
          <p:nvPr/>
        </p:nvSpPr>
        <p:spPr>
          <a:xfrm>
            <a:off x="8119872" y="5129784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1" name="Text 109"/>
          <p:cNvSpPr/>
          <p:nvPr/>
        </p:nvSpPr>
        <p:spPr>
          <a:xfrm>
            <a:off x="8174736" y="5216652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Integrada</a:t>
            </a:r>
            <a:endParaRPr lang="en-US" sz="760" dirty="0"/>
          </a:p>
        </p:txBody>
      </p:sp>
      <p:sp>
        <p:nvSpPr>
          <p:cNvPr id="112" name="Shape 110"/>
          <p:cNvSpPr/>
          <p:nvPr/>
        </p:nvSpPr>
        <p:spPr>
          <a:xfrm>
            <a:off x="9656064" y="5129784"/>
            <a:ext cx="162763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3" name="Text 111"/>
          <p:cNvSpPr/>
          <p:nvPr/>
        </p:nvSpPr>
        <p:spPr>
          <a:xfrm>
            <a:off x="9710928" y="5216652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114" name="Shape 112"/>
          <p:cNvSpPr/>
          <p:nvPr/>
        </p:nvSpPr>
        <p:spPr>
          <a:xfrm>
            <a:off x="658368" y="5422392"/>
            <a:ext cx="4160520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5" name="Text 113"/>
          <p:cNvSpPr/>
          <p:nvPr/>
        </p:nvSpPr>
        <p:spPr>
          <a:xfrm>
            <a:off x="713232" y="5509260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Cobertura audiovisual</a:t>
            </a:r>
            <a:endParaRPr lang="en-US" sz="800" dirty="0"/>
          </a:p>
        </p:txBody>
      </p:sp>
      <p:sp>
        <p:nvSpPr>
          <p:cNvPr id="116" name="Shape 114"/>
          <p:cNvSpPr/>
          <p:nvPr/>
        </p:nvSpPr>
        <p:spPr>
          <a:xfrm>
            <a:off x="5047488" y="5422392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7" name="Text 115"/>
          <p:cNvSpPr/>
          <p:nvPr/>
        </p:nvSpPr>
        <p:spPr>
          <a:xfrm>
            <a:off x="5102352" y="5509260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118" name="Shape 116"/>
          <p:cNvSpPr/>
          <p:nvPr/>
        </p:nvSpPr>
        <p:spPr>
          <a:xfrm>
            <a:off x="6583680" y="5422392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9" name="Text 117"/>
          <p:cNvSpPr/>
          <p:nvPr/>
        </p:nvSpPr>
        <p:spPr>
          <a:xfrm>
            <a:off x="6638544" y="5509260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120" name="Shape 118"/>
          <p:cNvSpPr/>
          <p:nvPr/>
        </p:nvSpPr>
        <p:spPr>
          <a:xfrm>
            <a:off x="8119872" y="5422392"/>
            <a:ext cx="135331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1" name="Text 119"/>
          <p:cNvSpPr/>
          <p:nvPr/>
        </p:nvSpPr>
        <p:spPr>
          <a:xfrm>
            <a:off x="8174736" y="5509260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Registros</a:t>
            </a:r>
            <a:endParaRPr lang="en-US" sz="760" dirty="0"/>
          </a:p>
        </p:txBody>
      </p:sp>
      <p:sp>
        <p:nvSpPr>
          <p:cNvPr id="122" name="Shape 120"/>
          <p:cNvSpPr/>
          <p:nvPr/>
        </p:nvSpPr>
        <p:spPr>
          <a:xfrm>
            <a:off x="9656064" y="5422392"/>
            <a:ext cx="1627632" cy="292608"/>
          </a:xfrm>
          <a:prstGeom prst="rect">
            <a:avLst/>
          </a:prstGeom>
          <a:solidFill>
            <a:srgbClr val="0C1118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3" name="Text 121"/>
          <p:cNvSpPr/>
          <p:nvPr/>
        </p:nvSpPr>
        <p:spPr>
          <a:xfrm>
            <a:off x="9710928" y="5509260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124" name="Shape 122"/>
          <p:cNvSpPr/>
          <p:nvPr/>
        </p:nvSpPr>
        <p:spPr>
          <a:xfrm>
            <a:off x="658368" y="5715000"/>
            <a:ext cx="4160520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5" name="Text 123"/>
          <p:cNvSpPr/>
          <p:nvPr/>
        </p:nvSpPr>
        <p:spPr>
          <a:xfrm>
            <a:off x="713232" y="5801868"/>
            <a:ext cx="4050792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Relatório de entregas</a:t>
            </a:r>
            <a:endParaRPr lang="en-US" sz="800" dirty="0"/>
          </a:p>
        </p:txBody>
      </p:sp>
      <p:sp>
        <p:nvSpPr>
          <p:cNvPr id="126" name="Shape 124"/>
          <p:cNvSpPr/>
          <p:nvPr/>
        </p:nvSpPr>
        <p:spPr>
          <a:xfrm>
            <a:off x="5047488" y="5715000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7" name="Text 125"/>
          <p:cNvSpPr/>
          <p:nvPr/>
        </p:nvSpPr>
        <p:spPr>
          <a:xfrm>
            <a:off x="5102352" y="5801868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128" name="Shape 126"/>
          <p:cNvSpPr/>
          <p:nvPr/>
        </p:nvSpPr>
        <p:spPr>
          <a:xfrm>
            <a:off x="6583680" y="5715000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29" name="Text 127"/>
          <p:cNvSpPr/>
          <p:nvPr/>
        </p:nvSpPr>
        <p:spPr>
          <a:xfrm>
            <a:off x="6638544" y="5801868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130" name="Shape 128"/>
          <p:cNvSpPr/>
          <p:nvPr/>
        </p:nvSpPr>
        <p:spPr>
          <a:xfrm>
            <a:off x="8119872" y="5715000"/>
            <a:ext cx="135331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1" name="Text 129"/>
          <p:cNvSpPr/>
          <p:nvPr/>
        </p:nvSpPr>
        <p:spPr>
          <a:xfrm>
            <a:off x="8174736" y="5801868"/>
            <a:ext cx="124358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—</a:t>
            </a:r>
            <a:endParaRPr lang="en-US" sz="760" dirty="0"/>
          </a:p>
        </p:txBody>
      </p:sp>
      <p:sp>
        <p:nvSpPr>
          <p:cNvPr id="132" name="Shape 130"/>
          <p:cNvSpPr/>
          <p:nvPr/>
        </p:nvSpPr>
        <p:spPr>
          <a:xfrm>
            <a:off x="9656064" y="5715000"/>
            <a:ext cx="1627632" cy="292608"/>
          </a:xfrm>
          <a:prstGeom prst="rect">
            <a:avLst/>
          </a:prstGeom>
          <a:solidFill>
            <a:srgbClr val="12161C">
              <a:alpha val="95000"/>
            </a:srgbClr>
          </a:solidFill>
          <a:ln w="4445">
            <a:solidFill>
              <a:srgbClr val="34373C">
                <a:alpha val="72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3" name="Text 131"/>
          <p:cNvSpPr/>
          <p:nvPr/>
        </p:nvSpPr>
        <p:spPr>
          <a:xfrm>
            <a:off x="9710928" y="5801868"/>
            <a:ext cx="1517904" cy="11887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E0C98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✓</a:t>
            </a:r>
            <a:endParaRPr lang="en-US" sz="760" dirty="0"/>
          </a:p>
        </p:txBody>
      </p:sp>
      <p:sp>
        <p:nvSpPr>
          <p:cNvPr id="134" name="Text 132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DETALHES FINAIS DEFINIDOS EM CONJUNTO COM CADA MARCA PARCEIRA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38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DISPONIBILIDADE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1024128"/>
            <a:ext cx="5943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1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EXCLUSIVIDADE</a:t>
            </a:r>
            <a:endParaRPr lang="en-US" sz="4100" dirty="0"/>
          </a:p>
          <a:p>
            <a:pPr indent="0" marL="0">
              <a:buNone/>
            </a:pPr>
            <a:r>
              <a:rPr lang="en-US" sz="41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GERA VALOR.</a:t>
            </a:r>
            <a:endParaRPr lang="en-US" sz="4100" dirty="0"/>
          </a:p>
        </p:txBody>
      </p:sp>
      <p:sp>
        <p:nvSpPr>
          <p:cNvPr id="6" name="Text 3"/>
          <p:cNvSpPr/>
          <p:nvPr/>
        </p:nvSpPr>
        <p:spPr>
          <a:xfrm>
            <a:off x="676656" y="2651760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As cotas são limitadas para preservar a qualidade da experiência e o protagonismo de cada parceiro.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676656" y="3520440"/>
            <a:ext cx="48463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Não buscamos dezenas de marcas. Buscamos parceiros com interesse real em construir relacionamento, gerar negócios e fortalecer a região.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6400800" y="2194560"/>
            <a:ext cx="2148840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/>
          <p:nvPr/>
        </p:nvSpPr>
        <p:spPr>
          <a:xfrm>
            <a:off x="6473952" y="2304288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AUTOMOTIVO</a:t>
            </a:r>
            <a:endParaRPr lang="en-US" sz="830" dirty="0"/>
          </a:p>
        </p:txBody>
      </p:sp>
      <p:sp>
        <p:nvSpPr>
          <p:cNvPr id="10" name="Shape 7"/>
          <p:cNvSpPr/>
          <p:nvPr/>
        </p:nvSpPr>
        <p:spPr>
          <a:xfrm>
            <a:off x="8823960" y="2194560"/>
            <a:ext cx="2148840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/>
          <p:nvPr/>
        </p:nvSpPr>
        <p:spPr>
          <a:xfrm>
            <a:off x="8897112" y="2304288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IMOBILIÁRIO</a:t>
            </a:r>
            <a:endParaRPr lang="en-US" sz="830" dirty="0"/>
          </a:p>
        </p:txBody>
      </p:sp>
      <p:sp>
        <p:nvSpPr>
          <p:cNvPr id="12" name="Shape 9"/>
          <p:cNvSpPr/>
          <p:nvPr/>
        </p:nvSpPr>
        <p:spPr>
          <a:xfrm>
            <a:off x="6400800" y="2816352"/>
            <a:ext cx="2148840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/>
          <p:nvPr/>
        </p:nvSpPr>
        <p:spPr>
          <a:xfrm>
            <a:off x="6473952" y="292608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FINANCEIRO</a:t>
            </a:r>
            <a:endParaRPr lang="en-US" sz="830" dirty="0"/>
          </a:p>
        </p:txBody>
      </p:sp>
      <p:sp>
        <p:nvSpPr>
          <p:cNvPr id="14" name="Shape 11"/>
          <p:cNvSpPr/>
          <p:nvPr/>
        </p:nvSpPr>
        <p:spPr>
          <a:xfrm>
            <a:off x="8823960" y="2816352"/>
            <a:ext cx="2148840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5" name="Text 12"/>
          <p:cNvSpPr/>
          <p:nvPr/>
        </p:nvSpPr>
        <p:spPr>
          <a:xfrm>
            <a:off x="8897112" y="2926080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TECNOLOGIA</a:t>
            </a:r>
            <a:endParaRPr lang="en-US" sz="830" dirty="0"/>
          </a:p>
        </p:txBody>
      </p:sp>
      <p:sp>
        <p:nvSpPr>
          <p:cNvPr id="16" name="Shape 13"/>
          <p:cNvSpPr/>
          <p:nvPr/>
        </p:nvSpPr>
        <p:spPr>
          <a:xfrm>
            <a:off x="6400800" y="3438144"/>
            <a:ext cx="2148840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/>
          <p:nvPr/>
        </p:nvSpPr>
        <p:spPr>
          <a:xfrm>
            <a:off x="6473952" y="3547872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BELEZA</a:t>
            </a:r>
            <a:endParaRPr lang="en-US" sz="830" dirty="0"/>
          </a:p>
        </p:txBody>
      </p:sp>
      <p:sp>
        <p:nvSpPr>
          <p:cNvPr id="18" name="Shape 15"/>
          <p:cNvSpPr/>
          <p:nvPr/>
        </p:nvSpPr>
        <p:spPr>
          <a:xfrm>
            <a:off x="8823960" y="3438144"/>
            <a:ext cx="2148840" cy="393192"/>
          </a:xfrm>
          <a:prstGeom prst="rect">
            <a:avLst/>
          </a:prstGeom>
          <a:solidFill>
            <a:srgbClr val="171B21">
              <a:alpha val="97000"/>
            </a:srgbClr>
          </a:solidFill>
          <a:ln w="8890">
            <a:solidFill>
              <a:srgbClr val="C1A46B">
                <a:alpha val="5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19" name="Text 16"/>
          <p:cNvSpPr/>
          <p:nvPr/>
        </p:nvSpPr>
        <p:spPr>
          <a:xfrm>
            <a:off x="8897112" y="3547872"/>
            <a:ext cx="2002536" cy="14630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10" kern="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GASTRONOMIA</a:t>
            </a:r>
            <a:endParaRPr lang="en-US" sz="830" dirty="0"/>
          </a:p>
        </p:txBody>
      </p:sp>
      <p:sp>
        <p:nvSpPr>
          <p:cNvPr id="20" name="Text 17"/>
          <p:cNvSpPr/>
          <p:nvPr/>
        </p:nvSpPr>
        <p:spPr>
          <a:xfrm>
            <a:off x="6400800" y="4315968"/>
            <a:ext cx="4572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900" i="1" dirty="0">
                <a:solidFill>
                  <a:srgbClr val="E0C98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“Consulte a disponibilidade do seu segmento.”</a:t>
            </a:r>
            <a:endParaRPr lang="en-US" sz="1900" dirty="0"/>
          </a:p>
        </p:txBody>
      </p:sp>
      <p:sp>
        <p:nvSpPr>
          <p:cNvPr id="21" name="Shape 18"/>
          <p:cNvSpPr/>
          <p:nvPr/>
        </p:nvSpPr>
        <p:spPr>
          <a:xfrm>
            <a:off x="6400800" y="5257800"/>
            <a:ext cx="2743200" cy="438912"/>
          </a:xfrm>
          <a:prstGeom prst="rect">
            <a:avLst/>
          </a:prstGeom>
          <a:solidFill>
            <a:srgbClr val="C1A46B"/>
          </a:solidFill>
          <a:ln w="12700">
            <a:solidFill>
              <a:srgbClr val="C1A46B"/>
            </a:solidFill>
            <a:prstDash val="solid"/>
          </a:ln>
        </p:spPr>
        <p:txBody>
          <a:bodyPr/>
          <a:p/>
        </p:txBody>
      </p:sp>
      <p:sp>
        <p:nvSpPr>
          <p:cNvPr id="22" name="Text 19"/>
          <p:cNvSpPr/>
          <p:nvPr/>
        </p:nvSpPr>
        <p:spPr>
          <a:xfrm>
            <a:off x="6492240" y="5385816"/>
            <a:ext cx="256032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80" kern="0" dirty="0">
                <a:solidFill>
                  <a:srgbClr val="0506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ACESSO POR CATEGORIA</a:t>
            </a:r>
            <a:endParaRPr lang="en-US" sz="900" dirty="0"/>
          </a:p>
        </p:txBody>
      </p:sp>
      <p:sp>
        <p:nvSpPr>
          <p:cNvPr id="23" name="Text 20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ALGUNS SEGMENTOS PODERÃO TER UM ÚNICO PARCEIRO OFICIAL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44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Text 1"/>
          <p:cNvSpPr/>
          <p:nvPr/>
        </p:nvSpPr>
        <p:spPr>
          <a:xfrm>
            <a:off x="640080" y="658368"/>
            <a:ext cx="36576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30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CONVITE</a:t>
            </a:r>
            <a:endParaRPr lang="en-US" sz="850" dirty="0"/>
          </a:p>
        </p:txBody>
      </p:sp>
      <p:sp>
        <p:nvSpPr>
          <p:cNvPr id="5" name="Text 2"/>
          <p:cNvSpPr/>
          <p:nvPr/>
        </p:nvSpPr>
        <p:spPr>
          <a:xfrm>
            <a:off x="658368" y="969264"/>
            <a:ext cx="6949440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5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VAMOS CONSTRUIR ESSA</a:t>
            </a:r>
            <a:endParaRPr lang="en-US" sz="3500" dirty="0"/>
          </a:p>
          <a:p>
            <a:pPr indent="0" marL="0">
              <a:buNone/>
            </a:pPr>
            <a:r>
              <a:rPr lang="en-US" sz="35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EXPERIÊNCIA JUNTOS?</a:t>
            </a:r>
            <a:endParaRPr lang="en-US" sz="3500" dirty="0"/>
          </a:p>
        </p:txBody>
      </p:sp>
      <p:sp>
        <p:nvSpPr>
          <p:cNvPr id="6" name="Text 3"/>
          <p:cNvSpPr/>
          <p:nvPr/>
        </p:nvSpPr>
        <p:spPr>
          <a:xfrm>
            <a:off x="676656" y="2395728"/>
            <a:ext cx="612648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Uma região forte é construída por pessoas e empresas que decidem crescer juntas. Ser parceiro do Network da Serra é apoiar uma experiência que conecta empresários, valoriza a Serra Catarinense, movimenta negócios e cria novas possibilidades.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76656" y="37947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APOIAR</a:t>
            </a:r>
            <a:endParaRPr lang="en-US" sz="850" dirty="0"/>
          </a:p>
        </p:txBody>
      </p:sp>
      <p:sp>
        <p:nvSpPr>
          <p:cNvPr id="8" name="Text 5"/>
          <p:cNvSpPr/>
          <p:nvPr/>
        </p:nvSpPr>
        <p:spPr>
          <a:xfrm>
            <a:off x="676656" y="409651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Network da Serra.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3922776" y="3794760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INVESTIR</a:t>
            </a:r>
            <a:endParaRPr lang="en-US" sz="850" dirty="0"/>
          </a:p>
        </p:txBody>
      </p:sp>
      <p:sp>
        <p:nvSpPr>
          <p:cNvPr id="10" name="Text 7"/>
          <p:cNvSpPr/>
          <p:nvPr/>
        </p:nvSpPr>
        <p:spPr>
          <a:xfrm>
            <a:off x="3922776" y="4096512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no potencial de Lages e da Serra.</a:t>
            </a:r>
            <a:endParaRPr lang="en-US" sz="1200" dirty="0"/>
          </a:p>
        </p:txBody>
      </p:sp>
      <p:sp>
        <p:nvSpPr>
          <p:cNvPr id="11" name="Text 8"/>
          <p:cNvSpPr/>
          <p:nvPr/>
        </p:nvSpPr>
        <p:spPr>
          <a:xfrm>
            <a:off x="676656" y="459943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VALORIZAR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676656" y="4901184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o que é nosso.</a:t>
            </a:r>
            <a:endParaRPr lang="en-US" sz="1200" dirty="0"/>
          </a:p>
        </p:txBody>
      </p:sp>
      <p:sp>
        <p:nvSpPr>
          <p:cNvPr id="13" name="Text 10"/>
          <p:cNvSpPr/>
          <p:nvPr/>
        </p:nvSpPr>
        <p:spPr>
          <a:xfrm>
            <a:off x="3922776" y="4599432"/>
            <a:ext cx="26517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CONECTAR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3922776" y="4901184"/>
            <a:ext cx="2834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450" dirty="0">
                <a:solidFill>
                  <a:srgbClr val="A8A8A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empreendedores e empresas.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8412480" y="4892040"/>
            <a:ext cx="2468880" cy="438912"/>
          </a:xfrm>
          <a:prstGeom prst="rect">
            <a:avLst/>
          </a:prstGeom>
          <a:solidFill>
            <a:srgbClr val="C1A46B"/>
          </a:solidFill>
          <a:ln w="12700">
            <a:solidFill>
              <a:srgbClr val="C1A46B"/>
            </a:solidFill>
            <a:prstDash val="solid"/>
          </a:ln>
        </p:spPr>
        <p:txBody>
          <a:bodyPr/>
          <a:p/>
        </p:txBody>
      </p:sp>
      <p:sp>
        <p:nvSpPr>
          <p:cNvPr id="16" name="Text 13"/>
          <p:cNvSpPr/>
          <p:nvPr/>
        </p:nvSpPr>
        <p:spPr>
          <a:xfrm>
            <a:off x="8503920" y="5020056"/>
            <a:ext cx="228600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80" kern="0" dirty="0">
                <a:solidFill>
                  <a:srgbClr val="0506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QUERO SER PARCEIRO</a:t>
            </a:r>
            <a:endParaRPr lang="en-US" sz="900" dirty="0"/>
          </a:p>
        </p:txBody>
      </p:sp>
      <p:sp>
        <p:nvSpPr>
          <p:cNvPr id="17" name="Text 14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CRESCER JUNTOS É UMA DECISÃO ESTRATÉGICA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>
            <a:alphaModFix amt="88000"/>
          </a:blip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0A0D">
              <a:alpha val="70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4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50608">
              <a:alpha val="62000"/>
            </a:srgbClr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6" name="Text 2"/>
          <p:cNvSpPr/>
          <p:nvPr/>
        </p:nvSpPr>
        <p:spPr>
          <a:xfrm>
            <a:off x="731520" y="2514600"/>
            <a:ext cx="7589520" cy="107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CONEXÕES QUE MOVEM NEGÓCIOS.</a:t>
            </a:r>
            <a:endParaRPr lang="en-US" sz="3400" dirty="0"/>
          </a:p>
          <a:p>
            <a:pPr indent="0" marL="0">
              <a:buNone/>
            </a:pPr>
            <a:r>
              <a:rPr lang="en-US" sz="3400" dirty="0">
                <a:solidFill>
                  <a:srgbClr val="F4F1E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NEGÓCIOS QUE TRANSFORMAM.</a:t>
            </a:r>
            <a:endParaRPr lang="en-US" sz="3400" dirty="0"/>
          </a:p>
        </p:txBody>
      </p:sp>
      <p:sp>
        <p:nvSpPr>
          <p:cNvPr id="7" name="Text 3"/>
          <p:cNvSpPr/>
          <p:nvPr/>
        </p:nvSpPr>
        <p:spPr>
          <a:xfrm>
            <a:off x="749808" y="3703320"/>
            <a:ext cx="52578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lnSpc>
                <a:spcPct val="105000"/>
              </a:lnSpc>
              <a:buNone/>
            </a:pPr>
            <a:r>
              <a:rPr lang="en-US" sz="1600" dirty="0">
                <a:solidFill>
                  <a:srgbClr val="F4F1E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Uma experiência de novas conexões, novos negócios e novas possibilidades.</a:t>
            </a:r>
            <a:endParaRPr lang="en-US" sz="1600" dirty="0"/>
          </a:p>
        </p:txBody>
      </p:sp>
      <p:sp>
        <p:nvSpPr>
          <p:cNvPr id="8" name="Shape 4"/>
          <p:cNvSpPr/>
          <p:nvPr/>
        </p:nvSpPr>
        <p:spPr>
          <a:xfrm>
            <a:off x="749808" y="4407408"/>
            <a:ext cx="5257800" cy="1024128"/>
          </a:xfrm>
          <a:prstGeom prst="rect">
            <a:avLst/>
          </a:prstGeom>
          <a:solidFill>
            <a:srgbClr val="12161C">
              <a:alpha val="92000"/>
            </a:srgbClr>
          </a:solidFill>
          <a:ln w="8890">
            <a:solidFill>
              <a:srgbClr val="34373C">
                <a:alpha val="65000"/>
              </a:srgbClr>
            </a:solidFill>
            <a:prstDash val="solid"/>
          </a:ln>
        </p:spPr>
        <p:txBody>
          <a:bodyPr/>
          <a:p/>
        </p:txBody>
      </p:sp>
      <p:sp>
        <p:nvSpPr>
          <p:cNvPr id="9" name="Text 5"/>
          <p:cNvSpPr/>
          <p:nvPr/>
        </p:nvSpPr>
        <p:spPr>
          <a:xfrm>
            <a:off x="1005840" y="4654296"/>
            <a:ext cx="20116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50" b="1" spc="220" kern="0" dirty="0">
                <a:solidFill>
                  <a:srgbClr val="C1A46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CONTATO COMERCIAL</a:t>
            </a:r>
            <a:endParaRPr lang="en-US" sz="850" dirty="0"/>
          </a:p>
        </p:txBody>
      </p:sp>
      <p:sp>
        <p:nvSpPr>
          <p:cNvPr id="10" name="Text 6"/>
          <p:cNvSpPr/>
          <p:nvPr/>
        </p:nvSpPr>
        <p:spPr>
          <a:xfrm>
            <a:off x="1005840" y="4919472"/>
            <a:ext cx="580644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 algn="l">
              <a:lnSpc>
                <a:spcPct val="105000"/>
              </a:lnSpc>
              <a:spcAft>
                <a:spcPts val="500"/>
              </a:spcAft>
              <a:buNone/>
              <a:defRPr sz="1150" b="1">
                <a:solidFill>
                  <a:srgbClr val="F2EEE4"/>
                </a:solidFill>
                <a:latin typeface="Aptos"/>
              </a:defRPr>
            </a:pPr>
            <a:r>
              <a:rPr/>
              <a:t>WHATSAPP  +55 49 99952-0363</a:t>
            </a:r>
            <a:endParaRPr lang="en-US" sz="1000" dirty="0"/>
          </a:p>
          <a:p>
            <a:pPr algn="l">
              <a:spcAft>
                <a:spcPts val="500"/>
              </a:spcAft>
              <a:defRPr sz="1150" b="0">
                <a:solidFill>
                  <a:srgbClr val="F2EEE4"/>
                </a:solidFill>
                <a:latin typeface="Aptos"/>
              </a:defRPr>
            </a:pPr>
            <a:r>
              <a:rPr/>
              <a:t>INSTAGRAM  @jhoseanevicentte  •  @networkdaserraexperience</a:t>
            </a:r>
          </a:p>
        </p:txBody>
      </p:sp>
      <p:sp>
        <p:nvSpPr>
          <p:cNvPr id="11" name="Shape 7"/>
          <p:cNvSpPr/>
          <p:nvPr/>
        </p:nvSpPr>
        <p:spPr>
          <a:xfrm>
            <a:off x="6949440" y="4681728"/>
            <a:ext cx="4389120" cy="438912"/>
          </a:xfrm>
          <a:prstGeom prst="rect">
            <a:avLst/>
          </a:prstGeom>
          <a:solidFill>
            <a:srgbClr val="C1A46B"/>
          </a:solidFill>
          <a:ln w="12700">
            <a:solidFill>
              <a:srgbClr val="C1A46B"/>
            </a:solidFill>
            <a:prstDash val="solid"/>
          </a:ln>
        </p:spPr>
        <p:txBody>
          <a:bodyPr/>
          <a:p/>
        </p:txBody>
      </p:sp>
      <p:sp>
        <p:nvSpPr>
          <p:cNvPr id="12" name="Text 8"/>
          <p:cNvSpPr/>
          <p:nvPr/>
        </p:nvSpPr>
        <p:spPr>
          <a:xfrm>
            <a:off x="7040880" y="4809744"/>
            <a:ext cx="4206240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050" b="1" spc="180" kern="0" dirty="0">
                <a:solidFill>
                  <a:srgbClr val="05060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SEJA UMA DAS MARCAS QUE FARÃO PARTE DESSA EXPERIÊNCIA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475488" y="6473952"/>
            <a:ext cx="7315200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spc="100" kern="0" dirty="0">
                <a:solidFill>
                  <a:srgbClr val="777A7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POUCAS MARCAS. MAIS PROTAGONISMO.</a:t>
            </a:r>
            <a:endParaRPr lang="en-US" sz="6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73968" y="6473952"/>
            <a:ext cx="502920" cy="146304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700">
                <a:solidFill>
                  <a:srgbClr val="6F7378"/>
                </a:solidFill>
                <a:latin typeface="Aptos"/>
                <a:ea typeface="Aptos"/>
                <a:cs typeface="Aptos"/>
              </a:defRPr>
            </a:lvl1pPr>
          </a:lstStyle>
          <a:p>
            <a:r>
              <a:t>22</a:t>
            </a:r>
          </a:p>
        </p:txBody>
      </p:sp>
      <p:pic>
        <p:nvPicPr>
          <p:cNvPr id="26" name="Picture 25" descr="b177ea25-e021-4d09-83e4-811b29fa1b7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368" y="310896"/>
            <a:ext cx="3977639" cy="199339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Network da Serra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Network da Serra — Proposta de Parceria</dc:title>
  <dc:subject>Experiência empresarial premium na Serra Catarinense</dc:subject>
  <dc:creator>Jhoseâne Vicentte</dc:creator>
  <cp:lastModifiedBy>Network da Serra</cp:lastModifiedBy>
  <cp:revision>1</cp:revision>
  <dcterms:created xsi:type="dcterms:W3CDTF">2026-09-23T20:55:09Z</dcterms:created>
  <dcterms:modified xsi:type="dcterms:W3CDTF">2026-09-23T20:55:09Z</dcterms:modified>
  <dc:description>Versão com textos pequenos ampliados para melhor leitura.</dc:description>
</cp:coreProperties>
</file>